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handoutMasterIdLst>
    <p:handoutMasterId r:id="rId11"/>
  </p:handoutMasterIdLst>
  <p:sldIdLst>
    <p:sldId id="314" r:id="rId2"/>
    <p:sldId id="340" r:id="rId3"/>
    <p:sldId id="316" r:id="rId4"/>
    <p:sldId id="347" r:id="rId5"/>
    <p:sldId id="335" r:id="rId6"/>
    <p:sldId id="318" r:id="rId7"/>
    <p:sldId id="351" r:id="rId8"/>
    <p:sldId id="330" r:id="rId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0000CC"/>
    <a:srgbClr val="0000FF"/>
    <a:srgbClr val="FFF500"/>
    <a:srgbClr val="BF9000"/>
    <a:srgbClr val="CAA66B"/>
    <a:srgbClr val="D0B17E"/>
    <a:srgbClr val="DABC91"/>
    <a:srgbClr val="C49C5C"/>
    <a:srgbClr val="B684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5" autoAdjust="0"/>
    <p:restoredTop sz="93250" autoAdjust="0"/>
  </p:normalViewPr>
  <p:slideViewPr>
    <p:cSldViewPr snapToGrid="0">
      <p:cViewPr varScale="1">
        <p:scale>
          <a:sx n="69" d="100"/>
          <a:sy n="69" d="100"/>
        </p:scale>
        <p:origin x="890" y="3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4E10333-FB39-4354-AD5A-1629BACF4E08}" type="datetimeFigureOut">
              <a:rPr lang="en-US" smtClean="0"/>
              <a:t>20-Aug-17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A0AFB12-A72A-409B-800E-D25502DF07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364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3D710F9-E52E-4D64-A920-9CC5B15E13B3}" type="datetimeFigureOut">
              <a:rPr lang="en-US" smtClean="0"/>
              <a:pPr/>
              <a:t>20-Aug-17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CAA9BAE-3044-4D96-AD80-7F8BC17FF10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730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A9BAE-3044-4D96-AD80-7F8BC17FF10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589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A9BAE-3044-4D96-AD80-7F8BC17FF10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02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A9BAE-3044-4D96-AD80-7F8BC17FF103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534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 rot="16200000">
            <a:off x="3603543" y="1309653"/>
            <a:ext cx="1936918" cy="9144000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ctr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55FD934E-F41D-4915-954E-CB65699899E2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170525"/>
            <a:ext cx="132397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7752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AE81F-C1CE-4CBF-9B9E-AC154EBB67F4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25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D7109-85F4-4E37-8FA5-8ABCE7978219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3274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A0DBD-17F2-4CEB-830A-4EDA12A3C426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0421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21DBA-D6DE-4A90-9155-E5C85FF3A418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3934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1C1DD-FF43-4A83-83CE-BC00DE14A429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968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EC7AC-1BE7-43E8-9EE2-336778AFB1B0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3334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1480-0BE2-49E0-9275-023461F6E09C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8803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B1935-9A60-4001-B7B6-622FEF6535A1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474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98" y="96252"/>
            <a:ext cx="8190569" cy="721894"/>
          </a:xfr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853" y="902368"/>
            <a:ext cx="8386011" cy="5205804"/>
          </a:xfrm>
        </p:spPr>
        <p:txBody>
          <a:bodyPr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40D195CE-D4E9-4500-A8D6-FEB268279311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272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B63A2-FC36-451F-9D5B-1B854A4D431F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553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8B859-69B4-41FD-9BC3-7945B76074AB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965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267FC-34A0-4142-A320-2B94DF15D52C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006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2E4A1-C0C5-46E6-9925-FF485B3544C1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022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62CB-C34C-4836-97A7-BF1C04E01E7F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226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68377-7BF0-4FA5-B61D-C726B75EF33F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9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45E65-63F6-4FC1-A2BB-59722AA53566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4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10800000">
            <a:off x="8216152" y="-3"/>
            <a:ext cx="941494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221" y="-3"/>
            <a:ext cx="8189096" cy="87830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8916" y="1006642"/>
            <a:ext cx="8151856" cy="510942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8F9955C-0C0D-49AD-BAD9-CA765638F42C}" type="datetime1">
              <a:rPr lang="en-US" smtClean="0"/>
              <a:t>20-Aug-17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368E40E-4DC3-4A96-A3BC-82B614D096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70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none">
          <a:ln w="3175" cmpd="sng">
            <a:noFill/>
          </a:ln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-52288" y="3142216"/>
            <a:ext cx="9584907" cy="1534125"/>
          </a:xfrm>
        </p:spPr>
        <p:txBody>
          <a:bodyPr anchor="ctr" anchorCtr="0">
            <a:noAutofit/>
          </a:bodyPr>
          <a:lstStyle/>
          <a:p>
            <a:pPr algn="ctr" hangingPunct="0"/>
            <a:r>
              <a:rPr lang="en-US" sz="31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The 7</a:t>
            </a:r>
            <a:r>
              <a:rPr lang="en-US" sz="3100" b="1" baseline="300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sz="31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Meeting of ATRC Sub-working Group on  Spectrum Management (SSM-7)</a:t>
            </a:r>
            <a:br>
              <a:rPr lang="en-US" sz="31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2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2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419424" y="117577"/>
            <a:ext cx="7790836" cy="1159576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hangingPunct="0"/>
            <a:r>
              <a:rPr lang="en-US" sz="2700" b="1" dirty="0">
                <a:latin typeface="Calibri" panose="020F0502020204030204" pitchFamily="34" charset="0"/>
                <a:cs typeface="Calibri" panose="020F0502020204030204" pitchFamily="34" charset="0"/>
              </a:rPr>
              <a:t>Telecommunication Regulator of Cambodia (T.R.C.)</a:t>
            </a:r>
          </a:p>
          <a:p>
            <a:pPr algn="ctr" hangingPunct="0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21 August 2017 Manila, Philippines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982" y="117577"/>
            <a:ext cx="2107092" cy="148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4408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285597"/>
            <a:ext cx="427833" cy="365125"/>
          </a:xfrm>
        </p:spPr>
        <p:txBody>
          <a:bodyPr/>
          <a:lstStyle/>
          <a:p>
            <a:fld id="{E368E40E-4DC3-4A96-A3BC-82B614D096BD}" type="slidenum">
              <a:rPr lang="en-US" smtClean="0"/>
              <a:t>2</a:t>
            </a:fld>
            <a:endParaRPr lang="en-US" dirty="0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686800" cy="685800"/>
          </a:xfr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ndara"/>
              </a:rPr>
              <a:t>Content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410076" y="754098"/>
            <a:ext cx="7976610" cy="13229"/>
          </a:xfrm>
          <a:prstGeom prst="line">
            <a:avLst/>
          </a:prstGeom>
          <a:ln w="12700" cmpd="sng">
            <a:gradFill flip="none" rotWithShape="1">
              <a:gsLst>
                <a:gs pos="26000">
                  <a:schemeClr val="tx1"/>
                </a:gs>
                <a:gs pos="100000">
                  <a:prstClr val="whit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448994" y="892207"/>
            <a:ext cx="7621223" cy="796058"/>
            <a:chOff x="0" y="2526893"/>
            <a:chExt cx="7540080" cy="1242055"/>
          </a:xfrm>
        </p:grpSpPr>
        <p:sp>
          <p:nvSpPr>
            <p:cNvPr id="13" name="Round Diagonal Corner Rectangle 12"/>
            <p:cNvSpPr/>
            <p:nvPr/>
          </p:nvSpPr>
          <p:spPr>
            <a:xfrm>
              <a:off x="0" y="2526893"/>
              <a:ext cx="7540080" cy="109807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dk1">
                    <a:tint val="96000"/>
                    <a:lumMod val="102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ound Diagonal Corner Rectangle 13"/>
            <p:cNvSpPr/>
            <p:nvPr/>
          </p:nvSpPr>
          <p:spPr>
            <a:xfrm rot="10800000">
              <a:off x="0" y="2670875"/>
              <a:ext cx="7540080" cy="109807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dk1">
                    <a:tint val="96000"/>
                    <a:lumMod val="102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694742" y="1092924"/>
            <a:ext cx="4495800" cy="5953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chemeClr val="tx1">
                    <a:lumMod val="75000"/>
                  </a:schemeClr>
                </a:solidFill>
                <a:latin typeface="Candara"/>
                <a:ea typeface="+mj-ea"/>
                <a:cs typeface="Candara"/>
              </a:rPr>
              <a:t>1. Country Profile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48994" y="1871412"/>
            <a:ext cx="7621223" cy="861078"/>
            <a:chOff x="0" y="2526893"/>
            <a:chExt cx="7540080" cy="1210784"/>
          </a:xfrm>
        </p:grpSpPr>
        <p:sp>
          <p:nvSpPr>
            <p:cNvPr id="24" name="Round Diagonal Corner Rectangle 23"/>
            <p:cNvSpPr/>
            <p:nvPr/>
          </p:nvSpPr>
          <p:spPr>
            <a:xfrm>
              <a:off x="0" y="2526893"/>
              <a:ext cx="7540080" cy="109807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dk1">
                    <a:tint val="96000"/>
                    <a:lumMod val="102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ound Diagonal Corner Rectangle 24"/>
            <p:cNvSpPr/>
            <p:nvPr/>
          </p:nvSpPr>
          <p:spPr>
            <a:xfrm rot="10800000">
              <a:off x="0" y="2639604"/>
              <a:ext cx="7540080" cy="109807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dk1">
                    <a:tint val="96000"/>
                    <a:lumMod val="102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Content Placeholder 2"/>
          <p:cNvSpPr txBox="1">
            <a:spLocks/>
          </p:cNvSpPr>
          <p:nvPr/>
        </p:nvSpPr>
        <p:spPr>
          <a:xfrm>
            <a:off x="694742" y="2310714"/>
            <a:ext cx="8197467" cy="5953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tx1">
                    <a:lumMod val="75000"/>
                  </a:schemeClr>
                </a:solidFill>
                <a:latin typeface="Candara"/>
                <a:cs typeface="Candara"/>
              </a:rPr>
              <a:t>2. </a:t>
            </a:r>
            <a:r>
              <a:rPr lang="en-US" sz="2800" b="1" dirty="0" smtClean="0">
                <a:solidFill>
                  <a:schemeClr val="tx1">
                    <a:lumMod val="75000"/>
                  </a:schemeClr>
                </a:solidFill>
                <a:latin typeface="Candara"/>
                <a:cs typeface="Candara"/>
              </a:rPr>
              <a:t>Policy</a:t>
            </a:r>
            <a:r>
              <a:rPr lang="km-KH" sz="2800" b="1" dirty="0" smtClean="0">
                <a:solidFill>
                  <a:schemeClr val="tx1">
                    <a:lumMod val="75000"/>
                  </a:schemeClr>
                </a:solidFill>
                <a:latin typeface="Candara"/>
                <a:cs typeface="Candara"/>
              </a:rPr>
              <a:t>​</a:t>
            </a:r>
            <a:r>
              <a:rPr lang="en-US" sz="2800" b="1" dirty="0" smtClean="0">
                <a:solidFill>
                  <a:schemeClr val="tx1">
                    <a:lumMod val="75000"/>
                  </a:schemeClr>
                </a:solidFill>
                <a:latin typeface="Candara"/>
                <a:cs typeface="Candara"/>
              </a:rPr>
              <a:t> and Regulatory Development</a:t>
            </a:r>
            <a:endParaRPr lang="en-US" sz="2800" b="1" dirty="0">
              <a:solidFill>
                <a:schemeClr val="tx1">
                  <a:lumMod val="75000"/>
                </a:schemeClr>
              </a:solidFill>
              <a:latin typeface="Candara"/>
              <a:cs typeface="Candara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chemeClr val="tx1">
                    <a:lumMod val="75000"/>
                  </a:schemeClr>
                </a:solidFill>
                <a:latin typeface="Candara"/>
                <a:cs typeface="Candara"/>
              </a:rPr>
              <a:t> 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368216" y="2904984"/>
            <a:ext cx="7702001" cy="855596"/>
            <a:chOff x="0" y="2526893"/>
            <a:chExt cx="7540080" cy="1210783"/>
          </a:xfrm>
        </p:grpSpPr>
        <p:sp>
          <p:nvSpPr>
            <p:cNvPr id="33" name="Round Diagonal Corner Rectangle 32"/>
            <p:cNvSpPr/>
            <p:nvPr/>
          </p:nvSpPr>
          <p:spPr>
            <a:xfrm>
              <a:off x="0" y="2526893"/>
              <a:ext cx="7540080" cy="109807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dk1">
                    <a:tint val="96000"/>
                    <a:lumMod val="102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ound Diagonal Corner Rectangle 33"/>
            <p:cNvSpPr/>
            <p:nvPr/>
          </p:nvSpPr>
          <p:spPr>
            <a:xfrm rot="10800000">
              <a:off x="0" y="2639603"/>
              <a:ext cx="7540080" cy="109807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dk1">
                    <a:tint val="96000"/>
                    <a:lumMod val="102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Content Placeholder 2"/>
          <p:cNvSpPr txBox="1">
            <a:spLocks/>
          </p:cNvSpPr>
          <p:nvPr/>
        </p:nvSpPr>
        <p:spPr>
          <a:xfrm>
            <a:off x="593565" y="3074934"/>
            <a:ext cx="6263089" cy="5953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>
                <a:solidFill>
                  <a:schemeClr val="tx1">
                    <a:lumMod val="75000"/>
                  </a:schemeClr>
                </a:solidFill>
                <a:latin typeface="Candara"/>
                <a:cs typeface="Candara"/>
              </a:rPr>
              <a:t> 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448994" y="3879987"/>
            <a:ext cx="7621223" cy="983458"/>
            <a:chOff x="0" y="2526893"/>
            <a:chExt cx="7540080" cy="1210783"/>
          </a:xfrm>
        </p:grpSpPr>
        <p:sp>
          <p:nvSpPr>
            <p:cNvPr id="19" name="Round Diagonal Corner Rectangle 18"/>
            <p:cNvSpPr/>
            <p:nvPr/>
          </p:nvSpPr>
          <p:spPr>
            <a:xfrm>
              <a:off x="0" y="2526893"/>
              <a:ext cx="7540080" cy="109807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dk1">
                    <a:tint val="96000"/>
                    <a:lumMod val="102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ound Diagonal Corner Rectangle 19"/>
            <p:cNvSpPr/>
            <p:nvPr/>
          </p:nvSpPr>
          <p:spPr>
            <a:xfrm rot="10800000">
              <a:off x="0" y="2639603"/>
              <a:ext cx="7540080" cy="109807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dk1">
                    <a:tint val="96000"/>
                    <a:lumMod val="102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68216" y="5074400"/>
            <a:ext cx="7734384" cy="1008900"/>
            <a:chOff x="0" y="2526893"/>
            <a:chExt cx="7540080" cy="1210783"/>
          </a:xfrm>
        </p:grpSpPr>
        <p:sp>
          <p:nvSpPr>
            <p:cNvPr id="37" name="Round Diagonal Corner Rectangle 36"/>
            <p:cNvSpPr/>
            <p:nvPr/>
          </p:nvSpPr>
          <p:spPr>
            <a:xfrm>
              <a:off x="0" y="2526893"/>
              <a:ext cx="7540080" cy="109807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dk1">
                    <a:tint val="96000"/>
                    <a:lumMod val="102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ound Diagonal Corner Rectangle 37"/>
            <p:cNvSpPr/>
            <p:nvPr/>
          </p:nvSpPr>
          <p:spPr>
            <a:xfrm rot="10800000">
              <a:off x="0" y="2639603"/>
              <a:ext cx="7540080" cy="109807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dk1">
                    <a:tint val="96000"/>
                    <a:lumMod val="102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9" name="Content Placeholder 2"/>
          <p:cNvSpPr txBox="1">
            <a:spLocks/>
          </p:cNvSpPr>
          <p:nvPr/>
        </p:nvSpPr>
        <p:spPr>
          <a:xfrm>
            <a:off x="591327" y="5247964"/>
            <a:ext cx="7667640" cy="5953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>
                <a:solidFill>
                  <a:schemeClr val="tx1">
                    <a:lumMod val="75000"/>
                  </a:schemeClr>
                </a:solidFill>
                <a:latin typeface="Candara"/>
                <a:cs typeface="Candara"/>
              </a:rPr>
              <a:t> 5. 700/800MHz </a:t>
            </a:r>
            <a:r>
              <a:rPr lang="en-US" sz="2800" b="1" dirty="0" err="1">
                <a:solidFill>
                  <a:schemeClr val="tx1">
                    <a:lumMod val="75000"/>
                  </a:schemeClr>
                </a:solidFill>
                <a:latin typeface="Candara"/>
                <a:cs typeface="Candara"/>
              </a:rPr>
              <a:t>refarming</a:t>
            </a:r>
            <a:r>
              <a:rPr lang="en-US" sz="2800" b="1" dirty="0">
                <a:solidFill>
                  <a:schemeClr val="tx1">
                    <a:lumMod val="75000"/>
                  </a:schemeClr>
                </a:solidFill>
                <a:latin typeface="Candara"/>
                <a:cs typeface="Candara"/>
              </a:rPr>
              <a:t> </a:t>
            </a:r>
            <a:endParaRPr lang="en-US" sz="2800" b="1" strike="sngStrike" dirty="0">
              <a:solidFill>
                <a:schemeClr val="tx1">
                  <a:lumMod val="75000"/>
                </a:schemeClr>
              </a:solidFill>
              <a:latin typeface="Candara"/>
              <a:cs typeface="Candar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60057" y="4085881"/>
            <a:ext cx="39881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</a:schemeClr>
                </a:solidFill>
                <a:latin typeface="Candara"/>
                <a:cs typeface="Candara"/>
              </a:rPr>
              <a:t>4. LTE/LTE-A Deployment</a:t>
            </a:r>
            <a:endParaRPr lang="en-US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F16E6C5E-4654-4A54-83B1-B8120B63AC64}"/>
              </a:ext>
            </a:extLst>
          </p:cNvPr>
          <p:cNvSpPr/>
          <p:nvPr/>
        </p:nvSpPr>
        <p:spPr>
          <a:xfrm>
            <a:off x="660056" y="2893801"/>
            <a:ext cx="74425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</a:schemeClr>
                </a:solidFill>
                <a:latin typeface="Candara"/>
              </a:rPr>
              <a:t>3. Cross Border Frequency Coordination </a:t>
            </a:r>
          </a:p>
          <a:p>
            <a:r>
              <a:rPr lang="en-US" sz="2800" b="1" dirty="0">
                <a:solidFill>
                  <a:schemeClr val="tx1">
                    <a:lumMod val="75000"/>
                  </a:schemeClr>
                </a:solidFill>
                <a:latin typeface="Candara"/>
              </a:rPr>
              <a:t>     Agreement</a:t>
            </a:r>
          </a:p>
        </p:txBody>
      </p:sp>
    </p:spTree>
    <p:extLst>
      <p:ext uri="{BB962C8B-B14F-4D97-AF65-F5344CB8AC3E}">
        <p14:creationId xmlns:p14="http://schemas.microsoft.com/office/powerpoint/2010/main" val="360818241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686800" cy="685800"/>
          </a:xfr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ndara"/>
              </a:rPr>
              <a:t>1. Country Profile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10076" y="754098"/>
            <a:ext cx="7976610" cy="13229"/>
          </a:xfrm>
          <a:prstGeom prst="line">
            <a:avLst/>
          </a:prstGeom>
          <a:ln w="12700" cmpd="sng">
            <a:gradFill flip="none" rotWithShape="1">
              <a:gsLst>
                <a:gs pos="26000">
                  <a:schemeClr val="tx1"/>
                </a:gs>
                <a:gs pos="100000">
                  <a:prstClr val="whit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285597"/>
            <a:ext cx="427833" cy="365125"/>
          </a:xfrm>
        </p:spPr>
        <p:txBody>
          <a:bodyPr/>
          <a:lstStyle/>
          <a:p>
            <a:fld id="{E368E40E-4DC3-4A96-A3BC-82B614D096BD}" type="slidenum">
              <a:rPr lang="en-US" smtClean="0"/>
              <a:t>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900" y="1038111"/>
            <a:ext cx="3263900" cy="2483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27000" y="988985"/>
            <a:ext cx="5295900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algn="ctr">
              <a:tabLst>
                <a:tab pos="1257300" algn="l"/>
              </a:tabLst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Kingdom of Cambodia </a:t>
            </a:r>
          </a:p>
          <a:p>
            <a:pPr marL="114300" algn="just">
              <a:tabLst>
                <a:tab pos="1257300" algn="l"/>
              </a:tabLst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algn="just">
              <a:buFont typeface="Wingdings" panose="05000000000000000000" pitchFamily="2" charset="2"/>
              <a:buChar char="v"/>
              <a:tabLst>
                <a:tab pos="1257300" algn="l"/>
              </a:tabLst>
            </a:pPr>
            <a:r>
              <a:rPr lang="en-US" b="1" dirty="0"/>
              <a:t>Location:</a:t>
            </a:r>
            <a:r>
              <a:rPr lang="en-US" dirty="0"/>
              <a:t> Southeast Asia, bordered by </a:t>
            </a:r>
          </a:p>
          <a:p>
            <a:pPr marL="857250" lvl="1" indent="-285750" algn="just">
              <a:buFont typeface="Arial" panose="020B0604020202020204" pitchFamily="34" charset="0"/>
              <a:buChar char="•"/>
              <a:tabLst>
                <a:tab pos="1257300" algn="l"/>
              </a:tabLst>
            </a:pPr>
            <a:r>
              <a:rPr lang="en-US" dirty="0"/>
              <a:t>Thailand to the northwest,</a:t>
            </a:r>
          </a:p>
          <a:p>
            <a:pPr marL="857250" lvl="1" indent="-285750" algn="just">
              <a:buFont typeface="Arial" panose="020B0604020202020204" pitchFamily="34" charset="0"/>
              <a:buChar char="•"/>
              <a:tabLst>
                <a:tab pos="1257300" algn="l"/>
              </a:tabLst>
            </a:pPr>
            <a:r>
              <a:rPr lang="en-US" dirty="0"/>
              <a:t>Laos to the northeast, 	</a:t>
            </a:r>
          </a:p>
          <a:p>
            <a:pPr marL="857250" lvl="1" indent="-285750" algn="just">
              <a:buFont typeface="Arial" panose="020B0604020202020204" pitchFamily="34" charset="0"/>
              <a:buChar char="•"/>
              <a:tabLst>
                <a:tab pos="1257300" algn="l"/>
              </a:tabLst>
            </a:pPr>
            <a:r>
              <a:rPr lang="en-US" dirty="0"/>
              <a:t>Vietnam to the east, </a:t>
            </a:r>
          </a:p>
          <a:p>
            <a:pPr marL="857250" lvl="1" indent="-285750" algn="just">
              <a:buFont typeface="Arial" panose="020B0604020202020204" pitchFamily="34" charset="0"/>
              <a:buChar char="•"/>
              <a:tabLst>
                <a:tab pos="1257300" algn="l"/>
              </a:tabLst>
            </a:pPr>
            <a:r>
              <a:rPr lang="en-US" dirty="0"/>
              <a:t>the Gulf of Thailand to the southwest.</a:t>
            </a:r>
          </a:p>
          <a:p>
            <a:pPr marL="114300" algn="just">
              <a:buFont typeface="Wingdings" panose="05000000000000000000" pitchFamily="2" charset="2"/>
              <a:buChar char="v"/>
              <a:tabLst>
                <a:tab pos="1257300" algn="l"/>
              </a:tabLst>
            </a:pPr>
            <a:endParaRPr lang="en-US" sz="800" dirty="0"/>
          </a:p>
          <a:p>
            <a:pPr marL="114300" algn="just">
              <a:buFont typeface="Wingdings" panose="05000000000000000000" pitchFamily="2" charset="2"/>
              <a:buChar char="v"/>
              <a:tabLst>
                <a:tab pos="1257300" algn="l"/>
              </a:tabLst>
            </a:pPr>
            <a:r>
              <a:rPr lang="en-US" b="1" dirty="0"/>
              <a:t>Area: 	</a:t>
            </a:r>
            <a:r>
              <a:rPr lang="en-US" dirty="0"/>
              <a:t>181,035 </a:t>
            </a:r>
            <a:r>
              <a:rPr lang="en-US" dirty="0" err="1"/>
              <a:t>km</a:t>
            </a:r>
            <a:r>
              <a:rPr lang="en-US" baseline="30000" dirty="0" err="1"/>
              <a:t>2</a:t>
            </a:r>
            <a:endParaRPr lang="en-US" baseline="30000" dirty="0"/>
          </a:p>
          <a:p>
            <a:pPr marL="114300" algn="just">
              <a:tabLst>
                <a:tab pos="1257300" algn="l"/>
              </a:tabLst>
            </a:pPr>
            <a:endParaRPr lang="en-US" sz="500" b="1" dirty="0"/>
          </a:p>
          <a:p>
            <a:pPr marL="114300" algn="just">
              <a:buFont typeface="Wingdings" panose="05000000000000000000" pitchFamily="2" charset="2"/>
              <a:buChar char="v"/>
              <a:tabLst>
                <a:tab pos="1257300" algn="l"/>
              </a:tabLst>
            </a:pPr>
            <a:r>
              <a:rPr lang="en-US" b="1" dirty="0"/>
              <a:t>Population</a:t>
            </a:r>
            <a:r>
              <a:rPr lang="en-US" dirty="0"/>
              <a:t>: </a:t>
            </a:r>
            <a:r>
              <a:rPr lang="en-US" dirty="0" smtClean="0"/>
              <a:t>15.76 </a:t>
            </a:r>
            <a:r>
              <a:rPr lang="en-US" dirty="0"/>
              <a:t>million (World Bank, </a:t>
            </a:r>
            <a:r>
              <a:rPr lang="en-US" dirty="0" smtClean="0"/>
              <a:t>2016)</a:t>
            </a:r>
            <a:endParaRPr lang="en-US" dirty="0"/>
          </a:p>
          <a:p>
            <a:pPr marL="114300" algn="just">
              <a:buFont typeface="Wingdings" panose="05000000000000000000" pitchFamily="2" charset="2"/>
              <a:buChar char="v"/>
              <a:tabLst>
                <a:tab pos="1257300" algn="l"/>
              </a:tabLst>
            </a:pPr>
            <a:endParaRPr lang="en-US" sz="500" dirty="0"/>
          </a:p>
          <a:p>
            <a:pPr marL="114300" algn="just">
              <a:buFont typeface="Wingdings" panose="05000000000000000000" pitchFamily="2" charset="2"/>
              <a:buChar char="v"/>
              <a:tabLst>
                <a:tab pos="1257300" algn="l"/>
              </a:tabLst>
            </a:pPr>
            <a:r>
              <a:rPr lang="en-US" b="1" dirty="0"/>
              <a:t>Religion</a:t>
            </a:r>
            <a:r>
              <a:rPr lang="en-US" dirty="0"/>
              <a:t>: 	Buddhism</a:t>
            </a:r>
          </a:p>
          <a:p>
            <a:pPr marL="114300" algn="just">
              <a:tabLst>
                <a:tab pos="1257300" algn="l"/>
              </a:tabLst>
            </a:pPr>
            <a:endParaRPr lang="en-US" sz="500" dirty="0"/>
          </a:p>
          <a:p>
            <a:pPr marL="114300" algn="just">
              <a:buFont typeface="Wingdings" panose="05000000000000000000" pitchFamily="2" charset="2"/>
              <a:buChar char="v"/>
              <a:tabLst>
                <a:tab pos="1257300" algn="l"/>
              </a:tabLst>
            </a:pPr>
            <a:r>
              <a:rPr lang="en-US" b="1" dirty="0"/>
              <a:t>GDP: </a:t>
            </a:r>
            <a:r>
              <a:rPr lang="en-US" dirty="0" smtClean="0"/>
              <a:t>20.017 </a:t>
            </a:r>
            <a:r>
              <a:rPr lang="en-US" dirty="0"/>
              <a:t>Billion USD (World Bank, </a:t>
            </a:r>
            <a:r>
              <a:rPr lang="en-US" dirty="0" smtClean="0"/>
              <a:t>2016)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714561"/>
            <a:ext cx="3506805" cy="1852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300" y="4123385"/>
            <a:ext cx="3827386" cy="2300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6640601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314" y="228455"/>
            <a:ext cx="8190569" cy="721894"/>
          </a:xfrm>
        </p:spPr>
        <p:txBody>
          <a:bodyPr>
            <a:normAutofit fontScale="90000"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ndara"/>
              </a:rPr>
              <a:t>2.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ndara"/>
                <a:sym typeface="Wingdings 2" panose="05020102010507070707" pitchFamily="18" charset="2"/>
              </a:rPr>
              <a:t>Policy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ndara"/>
                <a:sym typeface="Wingdings 2" panose="05020102010507070707" pitchFamily="18" charset="2"/>
              </a:rPr>
              <a:t>and Regulatory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ndara"/>
                <a:sym typeface="Wingdings 2" panose="05020102010507070707" pitchFamily="18" charset="2"/>
              </a:rPr>
              <a:t>Development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sym typeface="Wingdings 2" panose="05020102010507070707" pitchFamily="18" charset="2"/>
              </a:rPr>
              <a:t> 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/>
            </a:r>
            <a:br>
              <a:rPr lang="en-US" sz="28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</a:b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/>
              <a:cs typeface="Candara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10076" y="754098"/>
            <a:ext cx="7976610" cy="13229"/>
          </a:xfrm>
          <a:prstGeom prst="line">
            <a:avLst/>
          </a:prstGeom>
          <a:ln w="12700" cmpd="sng">
            <a:gradFill flip="none" rotWithShape="1">
              <a:gsLst>
                <a:gs pos="26000">
                  <a:schemeClr val="tx1"/>
                </a:gs>
                <a:gs pos="100000">
                  <a:prstClr val="whit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93"/>
          <a:stretch/>
        </p:blipFill>
        <p:spPr bwMode="auto">
          <a:xfrm>
            <a:off x="5504197" y="843590"/>
            <a:ext cx="3182603" cy="2920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901871"/>
            <a:ext cx="8305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RGC’s commitment: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sz="2400" dirty="0" smtClean="0"/>
              <a:t>Develop the band plans for all IMT bands</a:t>
            </a:r>
          </a:p>
          <a:p>
            <a:pPr algn="just"/>
            <a:r>
              <a:rPr lang="en-US" sz="2400" dirty="0"/>
              <a:t> </a:t>
            </a:r>
            <a:r>
              <a:rPr lang="en-US" sz="2400" dirty="0" smtClean="0"/>
              <a:t>    endorsed by Cambodia and approved </a:t>
            </a:r>
          </a:p>
          <a:p>
            <a:pPr algn="just"/>
            <a:r>
              <a:rPr lang="en-US" sz="2400" dirty="0" smtClean="0"/>
              <a:t>     at the WRC‐15,</a:t>
            </a:r>
          </a:p>
          <a:p>
            <a:pPr algn="just"/>
            <a:endParaRPr lang="en-US" sz="2400" dirty="0" smtClean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sz="2400" dirty="0" smtClean="0"/>
              <a:t>Establish National Spectrum Plan, </a:t>
            </a:r>
          </a:p>
          <a:p>
            <a:pPr marL="341313" indent="-341313" algn="just"/>
            <a:r>
              <a:rPr lang="en-US" sz="2400" dirty="0"/>
              <a:t>	</a:t>
            </a:r>
            <a:r>
              <a:rPr lang="en-US" sz="2400" dirty="0" smtClean="0"/>
              <a:t>National Allocation Table and Frequency </a:t>
            </a:r>
          </a:p>
          <a:p>
            <a:pPr marL="341313" indent="-341313" algn="just"/>
            <a:r>
              <a:rPr lang="en-US" sz="2400" dirty="0"/>
              <a:t>	</a:t>
            </a:r>
            <a:r>
              <a:rPr lang="en-US" sz="2400" dirty="0" smtClean="0"/>
              <a:t>Regulation to improve the licenses </a:t>
            </a:r>
          </a:p>
          <a:p>
            <a:pPr marL="341313" indent="-341313" algn="just"/>
            <a:r>
              <a:rPr lang="en-US" sz="2400" dirty="0"/>
              <a:t>	</a:t>
            </a:r>
            <a:r>
              <a:rPr lang="en-US" sz="2400" dirty="0" smtClean="0"/>
              <a:t>in the utilization and assignment of the IMT spectrum.</a:t>
            </a:r>
          </a:p>
          <a:p>
            <a:pPr marL="341313" indent="-341313" algn="just"/>
            <a:endParaRPr lang="en-US" sz="2400" dirty="0" smtClean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sz="2400" dirty="0"/>
              <a:t>Inter ministerial working </a:t>
            </a:r>
            <a:r>
              <a:rPr lang="en-US" sz="2400" dirty="0" smtClean="0"/>
              <a:t>group, </a:t>
            </a:r>
            <a:r>
              <a:rPr lang="en-US" sz="2400" dirty="0"/>
              <a:t>to study conditions and procedure of the </a:t>
            </a:r>
            <a:r>
              <a:rPr lang="en-US" sz="2400" dirty="0" smtClean="0"/>
              <a:t>auction, </a:t>
            </a:r>
            <a:r>
              <a:rPr lang="en-US" sz="2400" dirty="0"/>
              <a:t>has been </a:t>
            </a:r>
            <a:r>
              <a:rPr lang="en-US" sz="2400" dirty="0" smtClean="0"/>
              <a:t>established since April 2015. Its main </a:t>
            </a:r>
            <a:r>
              <a:rPr lang="en-US" sz="2400" dirty="0"/>
              <a:t>role is to prepare a study on conditions and type of the auction which will be properly adopted for short and medium term; and to organize the auction.</a:t>
            </a:r>
          </a:p>
          <a:p>
            <a:pPr marL="341313" indent="-341313" algn="just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326210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ndara"/>
              </a:rPr>
              <a:t>3</a:t>
            </a:r>
            <a:r>
              <a:rPr lang="en-US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ndara"/>
              </a:rPr>
              <a:t>. Cross Border Frequency Coordination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52C5DB55-7A15-4450-AD19-42B8D464C20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8398" y="2897296"/>
            <a:ext cx="8915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800" b="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Frequency Harmonization Bands in Cambodia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39C0D7B-00C2-49F1-BA7E-B69D545D925D}"/>
              </a:ext>
            </a:extLst>
          </p:cNvPr>
          <p:cNvSpPr txBox="1">
            <a:spLocks/>
          </p:cNvSpPr>
          <p:nvPr/>
        </p:nvSpPr>
        <p:spPr>
          <a:xfrm>
            <a:off x="8229600" y="6520068"/>
            <a:ext cx="457200" cy="3206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5B24410-B898-4FBE-8749-5F416FF50DD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737DD4D-0228-489C-931F-BC05FB67AD70}"/>
              </a:ext>
            </a:extLst>
          </p:cNvPr>
          <p:cNvSpPr/>
          <p:nvPr/>
        </p:nvSpPr>
        <p:spPr>
          <a:xfrm>
            <a:off x="-192795" y="3438093"/>
            <a:ext cx="91743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Allocated IMT bands &amp; Re-farming 2G/3G bands to 3G/4G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027" y="3838203"/>
            <a:ext cx="4835309" cy="30025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067" y="1019729"/>
            <a:ext cx="682467" cy="44262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630" y="936987"/>
            <a:ext cx="802397" cy="53409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067" y="1688790"/>
            <a:ext cx="682467" cy="44262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347548" y="1634444"/>
            <a:ext cx="786951" cy="52463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629" y="1615510"/>
            <a:ext cx="802397" cy="51086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067" y="2322686"/>
            <a:ext cx="682467" cy="44262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629" y="2268448"/>
            <a:ext cx="802397" cy="486770"/>
          </a:xfrm>
          <a:prstGeom prst="rect">
            <a:avLst/>
          </a:prstGeom>
        </p:spPr>
      </p:pic>
      <p:cxnSp>
        <p:nvCxnSpPr>
          <p:cNvPr id="37" name="Straight Connector 36"/>
          <p:cNvCxnSpPr/>
          <p:nvPr/>
        </p:nvCxnSpPr>
        <p:spPr>
          <a:xfrm>
            <a:off x="410076" y="754098"/>
            <a:ext cx="7976610" cy="13229"/>
          </a:xfrm>
          <a:prstGeom prst="line">
            <a:avLst/>
          </a:prstGeom>
          <a:ln w="12700" cmpd="sng">
            <a:gradFill flip="none" rotWithShape="1">
              <a:gsLst>
                <a:gs pos="26000">
                  <a:schemeClr val="tx1"/>
                </a:gs>
                <a:gs pos="100000">
                  <a:prstClr val="whit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9315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ndara"/>
              </a:rPr>
              <a:t>4</a:t>
            </a:r>
            <a:r>
              <a:rPr lang="en-US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ndara"/>
              </a:rPr>
              <a:t>. LTE/LTE-A Deployment 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410076" y="754098"/>
            <a:ext cx="7976610" cy="13229"/>
          </a:xfrm>
          <a:prstGeom prst="line">
            <a:avLst/>
          </a:prstGeom>
          <a:ln w="12700" cmpd="sng">
            <a:gradFill flip="none" rotWithShape="1">
              <a:gsLst>
                <a:gs pos="26000">
                  <a:schemeClr val="tx1"/>
                </a:gs>
                <a:gs pos="100000">
                  <a:prstClr val="whit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Pentagon 16">
            <a:extLst>
              <a:ext uri="{FF2B5EF4-FFF2-40B4-BE49-F238E27FC236}">
                <a16:creationId xmlns:a16="http://schemas.microsoft.com/office/drawing/2014/main" xmlns="" id="{54DC7294-FE3C-4ACE-9C27-869D8D8F3D63}"/>
              </a:ext>
            </a:extLst>
          </p:cNvPr>
          <p:cNvSpPr/>
          <p:nvPr/>
        </p:nvSpPr>
        <p:spPr>
          <a:xfrm>
            <a:off x="134692" y="4563117"/>
            <a:ext cx="8485434" cy="392653"/>
          </a:xfrm>
          <a:prstGeom prst="homePlate">
            <a:avLst>
              <a:gd name="adj" fmla="val 2291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bg1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LTE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7B055ECE-AB2E-4E52-BB61-2C6F5EEC36D1}"/>
              </a:ext>
            </a:extLst>
          </p:cNvPr>
          <p:cNvSpPr txBox="1">
            <a:spLocks/>
          </p:cNvSpPr>
          <p:nvPr/>
        </p:nvSpPr>
        <p:spPr>
          <a:xfrm>
            <a:off x="76200" y="4955770"/>
            <a:ext cx="7147262" cy="129263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l"/>
            <a:r>
              <a:rPr lang="en-US" dirty="0">
                <a:solidFill>
                  <a:srgbClr val="006C31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LTE band 3 (1800MHz)</a:t>
            </a:r>
          </a:p>
          <a:p>
            <a:pPr algn="l"/>
            <a:r>
              <a:rPr lang="en-US" dirty="0">
                <a:solidFill>
                  <a:srgbClr val="006C31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  1720-1735 / 1815-1830 MHz</a:t>
            </a:r>
          </a:p>
          <a:p>
            <a:pPr algn="l"/>
            <a:r>
              <a:rPr lang="en-US" dirty="0">
                <a:solidFill>
                  <a:srgbClr val="006C31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LTE band 1 (2100MHz)</a:t>
            </a:r>
          </a:p>
          <a:p>
            <a:pPr algn="l"/>
            <a:r>
              <a:rPr lang="en-US" dirty="0">
                <a:solidFill>
                  <a:srgbClr val="006C31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  1930-1940 / 2120-2130 MHz</a:t>
            </a:r>
            <a:endParaRPr lang="en-US" sz="1800" dirty="0">
              <a:solidFill>
                <a:srgbClr val="006C31"/>
              </a:solidFill>
              <a:latin typeface="Axiata Bold" panose="020B0803060202020004" pitchFamily="34" charset="0"/>
              <a:cs typeface="Axiata Bold" panose="020B0803060202020004" pitchFamily="34" charset="0"/>
            </a:endParaRPr>
          </a:p>
          <a:p>
            <a:pPr algn="l"/>
            <a:r>
              <a:rPr lang="en-US" sz="1800" i="1" dirty="0">
                <a:solidFill>
                  <a:srgbClr val="92D050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   total bandwidth is 15+10 MHz (CA)</a:t>
            </a:r>
          </a:p>
        </p:txBody>
      </p:sp>
      <p:pic>
        <p:nvPicPr>
          <p:cNvPr id="11" name="Picture 2" descr="https://www.extremetech.com/wp-content/uploads/2012/08/lte-advanced.jpg">
            <a:extLst>
              <a:ext uri="{FF2B5EF4-FFF2-40B4-BE49-F238E27FC236}">
                <a16:creationId xmlns:a16="http://schemas.microsoft.com/office/drawing/2014/main" xmlns="" id="{C8D5D2A4-0525-4B05-802C-287AC9D44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301" y="5002554"/>
            <a:ext cx="1809699" cy="99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xmlns="" id="{A8A255D5-12A5-4617-892A-7A52048089A3}"/>
              </a:ext>
            </a:extLst>
          </p:cNvPr>
          <p:cNvSpPr txBox="1">
            <a:spLocks/>
          </p:cNvSpPr>
          <p:nvPr/>
        </p:nvSpPr>
        <p:spPr>
          <a:xfrm>
            <a:off x="134692" y="1549421"/>
            <a:ext cx="7147262" cy="129263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l"/>
            <a:r>
              <a:rPr lang="en-US" dirty="0">
                <a:solidFill>
                  <a:srgbClr val="FFC000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LTE band 3 (</a:t>
            </a:r>
            <a:r>
              <a:rPr lang="en-US" dirty="0" smtClean="0">
                <a:solidFill>
                  <a:srgbClr val="FFC000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1800MHz</a:t>
            </a:r>
            <a:r>
              <a:rPr lang="en-US" dirty="0">
                <a:solidFill>
                  <a:srgbClr val="FFC000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)</a:t>
            </a:r>
          </a:p>
          <a:p>
            <a:pPr algn="l"/>
            <a:r>
              <a:rPr lang="en-US" dirty="0">
                <a:solidFill>
                  <a:srgbClr val="FFC000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  1750-1770 / 1845-1865 MHz</a:t>
            </a:r>
          </a:p>
          <a:p>
            <a:pPr algn="l"/>
            <a:r>
              <a:rPr lang="en-US" dirty="0">
                <a:solidFill>
                  <a:srgbClr val="FFC000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  1770-1780 / 1865-1875 MHz</a:t>
            </a:r>
          </a:p>
          <a:p>
            <a:pPr algn="l"/>
            <a:endParaRPr lang="en-US" sz="1800" dirty="0">
              <a:solidFill>
                <a:srgbClr val="FFC000"/>
              </a:solidFill>
              <a:latin typeface="Axiata Bold" panose="020B0803060202020004" pitchFamily="34" charset="0"/>
              <a:cs typeface="Axiata Bold" panose="020B0803060202020004" pitchFamily="34" charset="0"/>
            </a:endParaRPr>
          </a:p>
          <a:p>
            <a:pPr algn="l"/>
            <a:r>
              <a:rPr lang="en-US" sz="1800" i="1" dirty="0">
                <a:solidFill>
                  <a:srgbClr val="FFC000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   total bandwidth is </a:t>
            </a:r>
            <a:r>
              <a:rPr lang="en-US" sz="1800" i="1" dirty="0" smtClean="0">
                <a:solidFill>
                  <a:srgbClr val="FFC000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20</a:t>
            </a:r>
            <a:r>
              <a:rPr lang="en-US" sz="1800" i="1" dirty="0" smtClean="0">
                <a:solidFill>
                  <a:srgbClr val="FFC000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+10 </a:t>
            </a:r>
            <a:r>
              <a:rPr lang="en-US" sz="1800" i="1" dirty="0">
                <a:solidFill>
                  <a:srgbClr val="FFC000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MHz (CA)</a:t>
            </a:r>
          </a:p>
        </p:txBody>
      </p:sp>
      <p:pic>
        <p:nvPicPr>
          <p:cNvPr id="13" name="Picture 2" descr="https://www.extremetech.com/wp-content/uploads/2012/08/lte-advanced.jpg">
            <a:extLst>
              <a:ext uri="{FF2B5EF4-FFF2-40B4-BE49-F238E27FC236}">
                <a16:creationId xmlns:a16="http://schemas.microsoft.com/office/drawing/2014/main" xmlns="" id="{A18A1DEC-FDCE-46D1-AFDF-792A7BFB1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427" y="1576358"/>
            <a:ext cx="1809699" cy="99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Pentagon 16">
            <a:extLst>
              <a:ext uri="{FF2B5EF4-FFF2-40B4-BE49-F238E27FC236}">
                <a16:creationId xmlns:a16="http://schemas.microsoft.com/office/drawing/2014/main" xmlns="" id="{A126A439-8563-434D-B7BB-430E9304D37B}"/>
              </a:ext>
            </a:extLst>
          </p:cNvPr>
          <p:cNvSpPr/>
          <p:nvPr/>
        </p:nvSpPr>
        <p:spPr>
          <a:xfrm>
            <a:off x="134692" y="1032520"/>
            <a:ext cx="8620126" cy="392653"/>
          </a:xfrm>
          <a:prstGeom prst="homePlate">
            <a:avLst>
              <a:gd name="adj" fmla="val 2291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bg1"/>
                </a:solidFill>
                <a:latin typeface="Axiata Bold" panose="020B0803060202020004" pitchFamily="34" charset="0"/>
                <a:cs typeface="Axiata Bold" panose="020B0803060202020004" pitchFamily="34" charset="0"/>
              </a:rPr>
              <a:t>LTE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787" y="1905918"/>
            <a:ext cx="1213514" cy="6332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788" y="5348423"/>
            <a:ext cx="1213513" cy="63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87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/>
                <a:cs typeface="Candara"/>
              </a:rPr>
              <a:t>5. 700/800 Refarming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410076" y="754098"/>
            <a:ext cx="7976610" cy="13229"/>
          </a:xfrm>
          <a:prstGeom prst="line">
            <a:avLst/>
          </a:prstGeom>
          <a:ln w="12700" cmpd="sng">
            <a:gradFill flip="none" rotWithShape="1">
              <a:gsLst>
                <a:gs pos="26000">
                  <a:schemeClr val="tx1"/>
                </a:gs>
                <a:gs pos="100000">
                  <a:prstClr val="white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39C0D7B-00C2-49F1-BA7E-B69D545D925D}"/>
              </a:ext>
            </a:extLst>
          </p:cNvPr>
          <p:cNvSpPr txBox="1">
            <a:spLocks/>
          </p:cNvSpPr>
          <p:nvPr/>
        </p:nvSpPr>
        <p:spPr>
          <a:xfrm>
            <a:off x="8229600" y="6520068"/>
            <a:ext cx="457200" cy="3206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5B24410-B898-4FBE-8749-5F416FF50DD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8" name="Rounded Rectangle 2">
            <a:extLst>
              <a:ext uri="{FF2B5EF4-FFF2-40B4-BE49-F238E27FC236}">
                <a16:creationId xmlns:a16="http://schemas.microsoft.com/office/drawing/2014/main" xmlns="" id="{EE6C66BB-DC4D-4519-893F-68DB107F4A70}"/>
              </a:ext>
            </a:extLst>
          </p:cNvPr>
          <p:cNvSpPr/>
          <p:nvPr/>
        </p:nvSpPr>
        <p:spPr>
          <a:xfrm>
            <a:off x="457200" y="3072825"/>
            <a:ext cx="4648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Long term DTV plan </a:t>
            </a:r>
          </a:p>
        </p:txBody>
      </p:sp>
      <p:sp>
        <p:nvSpPr>
          <p:cNvPr id="29" name="Rounded Rectangle 4">
            <a:extLst>
              <a:ext uri="{FF2B5EF4-FFF2-40B4-BE49-F238E27FC236}">
                <a16:creationId xmlns:a16="http://schemas.microsoft.com/office/drawing/2014/main" xmlns="" id="{79D08360-F403-4522-A68A-E5B97562FE74}"/>
              </a:ext>
            </a:extLst>
          </p:cNvPr>
          <p:cNvSpPr/>
          <p:nvPr/>
        </p:nvSpPr>
        <p:spPr>
          <a:xfrm>
            <a:off x="5257800" y="3060483"/>
            <a:ext cx="3422160" cy="6858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700 MHz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A557622E-CA2F-4C0C-BAA5-2989576442DC}"/>
              </a:ext>
            </a:extLst>
          </p:cNvPr>
          <p:cNvSpPr/>
          <p:nvPr/>
        </p:nvSpPr>
        <p:spPr>
          <a:xfrm>
            <a:off x="381000" y="3758625"/>
            <a:ext cx="627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470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C88519D7-E8A4-49D4-B54C-50E5EB638075}"/>
              </a:ext>
            </a:extLst>
          </p:cNvPr>
          <p:cNvSpPr/>
          <p:nvPr/>
        </p:nvSpPr>
        <p:spPr>
          <a:xfrm>
            <a:off x="4969366" y="2731535"/>
            <a:ext cx="627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703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05489844-BB9E-4282-902B-9620818BB160}"/>
              </a:ext>
            </a:extLst>
          </p:cNvPr>
          <p:cNvSpPr/>
          <p:nvPr/>
        </p:nvSpPr>
        <p:spPr>
          <a:xfrm>
            <a:off x="8212105" y="2728177"/>
            <a:ext cx="627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803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F146BA8F-F885-43BE-8F39-69815EBBA6CD}"/>
              </a:ext>
            </a:extLst>
          </p:cNvPr>
          <p:cNvSpPr/>
          <p:nvPr/>
        </p:nvSpPr>
        <p:spPr>
          <a:xfrm>
            <a:off x="4630705" y="3758625"/>
            <a:ext cx="627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694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3B68F7BA-01A5-465E-895E-60395F78B276}"/>
              </a:ext>
            </a:extLst>
          </p:cNvPr>
          <p:cNvSpPr/>
          <p:nvPr/>
        </p:nvSpPr>
        <p:spPr>
          <a:xfrm>
            <a:off x="5331194" y="4234643"/>
            <a:ext cx="31229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ITU and APT recognized for IMT </a:t>
            </a:r>
          </a:p>
          <a:p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xmlns="" id="{930423DB-4E10-4E12-955A-AEA31F83C9BC}"/>
              </a:ext>
            </a:extLst>
          </p:cNvPr>
          <p:cNvCxnSpPr/>
          <p:nvPr/>
        </p:nvCxnSpPr>
        <p:spPr>
          <a:xfrm>
            <a:off x="6892680" y="3758625"/>
            <a:ext cx="0" cy="495300"/>
          </a:xfrm>
          <a:prstGeom prst="straightConnector1">
            <a:avLst/>
          </a:prstGeom>
          <a:ln w="38100">
            <a:solidFill>
              <a:srgbClr val="F2712A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068078AA-040A-42BD-AB92-9C1BDEF87F92}"/>
              </a:ext>
            </a:extLst>
          </p:cNvPr>
          <p:cNvSpPr/>
          <p:nvPr/>
        </p:nvSpPr>
        <p:spPr>
          <a:xfrm>
            <a:off x="152400" y="4673025"/>
            <a:ext cx="88391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According to Council Minister No. 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1165 </a:t>
            </a:r>
            <a:r>
              <a:rPr lang="km-KH" dirty="0">
                <a:latin typeface="Calibri" pitchFamily="34" charset="0"/>
                <a:cs typeface="Khmer OS Siemreap" pitchFamily="2" charset="0"/>
              </a:rPr>
              <a:t>ស.ជ.ណ</a:t>
            </a: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dated 09 October  2015,  we are planning to re-farm the frequency band 700MHz 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from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Broadcasters to Mobile Service. 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EE87BEB5-05E9-4421-AF41-C71429EEFECA}"/>
              </a:ext>
            </a:extLst>
          </p:cNvPr>
          <p:cNvSpPr/>
          <p:nvPr/>
        </p:nvSpPr>
        <p:spPr>
          <a:xfrm>
            <a:off x="457200" y="1997095"/>
            <a:ext cx="8222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APT 700MHz No. APT/AWF-09/REP-14, September 2010 Almost 10 years from WRC identification</a:t>
            </a:r>
          </a:p>
          <a:p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09BD6CBB-E26E-4354-BCD4-040F424B9637}"/>
              </a:ext>
            </a:extLst>
          </p:cNvPr>
          <p:cNvSpPr/>
          <p:nvPr/>
        </p:nvSpPr>
        <p:spPr>
          <a:xfrm>
            <a:off x="1418811" y="3811826"/>
            <a:ext cx="27249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More can be done with less spectrum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41108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72957" y="1050882"/>
            <a:ext cx="8413843" cy="406738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685800" indent="-685800">
              <a:buFontTx/>
              <a:buChar char="-"/>
            </a:pPr>
            <a:r>
              <a:rPr lang="en-US" sz="4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Thank You –</a:t>
            </a:r>
          </a:p>
          <a:p>
            <a:pPr marL="171450" indent="-171450">
              <a:buFontTx/>
              <a:buChar char="-"/>
            </a:pPr>
            <a:endParaRPr lang="en-US" sz="12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40E-4DC3-4A96-A3BC-82B614D096BD}" type="slidenum">
              <a:rPr lang="en-US" smtClean="0"/>
              <a:t>8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79416" cy="15752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856" y="0"/>
            <a:ext cx="2180773" cy="154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208766"/>
      </p:ext>
    </p:extLst>
  </p:cSld>
  <p:clrMapOvr>
    <a:masterClrMapping/>
  </p:clrMapOvr>
  <p:transition spd="slow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Custom 17">
      <a:dk1>
        <a:srgbClr val="17406D"/>
      </a:dk1>
      <a:lt1>
        <a:sysClr val="window" lastClr="FFFFFF"/>
      </a:lt1>
      <a:dk2>
        <a:srgbClr val="17406D"/>
      </a:dk2>
      <a:lt2>
        <a:srgbClr val="DBEFF9"/>
      </a:lt2>
      <a:accent1>
        <a:srgbClr val="17406D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17406D"/>
      </a:hlink>
      <a:folHlink>
        <a:srgbClr val="7A48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2524</TotalTime>
  <Words>282</Words>
  <Application>Microsoft Office PowerPoint</Application>
  <PresentationFormat>On-screen Show (4:3)</PresentationFormat>
  <Paragraphs>79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Axiata Bold</vt:lpstr>
      <vt:lpstr>Calibri</vt:lpstr>
      <vt:lpstr>Candara</vt:lpstr>
      <vt:lpstr>Khmer OS Siemreap</vt:lpstr>
      <vt:lpstr>Tahoma</vt:lpstr>
      <vt:lpstr>Trebuchet MS</vt:lpstr>
      <vt:lpstr>Wingdings</vt:lpstr>
      <vt:lpstr>Wingdings 2</vt:lpstr>
      <vt:lpstr>Parallax</vt:lpstr>
      <vt:lpstr>The 7th Meeting of ATRC Sub-working Group on  Spectrum Management (SSM-7)   </vt:lpstr>
      <vt:lpstr>Content</vt:lpstr>
      <vt:lpstr>1. Country Profile</vt:lpstr>
      <vt:lpstr>2. Policy and Regulatory Development  </vt:lpstr>
      <vt:lpstr>3. Cross Border Frequency Coordination</vt:lpstr>
      <vt:lpstr>4. LTE/LTE-A Deployment </vt:lpstr>
      <vt:lpstr>5. 700/800 Refarming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"Song Serey Vuth" &lt;songsereyvuth@trc.gov.kh&gt;</dc:creator>
  <cp:lastModifiedBy>User</cp:lastModifiedBy>
  <cp:revision>797</cp:revision>
  <cp:lastPrinted>2015-04-03T04:29:14Z</cp:lastPrinted>
  <dcterms:created xsi:type="dcterms:W3CDTF">2014-11-11T08:34:18Z</dcterms:created>
  <dcterms:modified xsi:type="dcterms:W3CDTF">2017-08-20T00:13:01Z</dcterms:modified>
</cp:coreProperties>
</file>