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5"/>
  </p:notesMasterIdLst>
  <p:sldIdLst>
    <p:sldId id="271" r:id="rId2"/>
    <p:sldId id="273" r:id="rId3"/>
    <p:sldId id="258" r:id="rId4"/>
    <p:sldId id="263" r:id="rId5"/>
    <p:sldId id="260" r:id="rId6"/>
    <p:sldId id="259" r:id="rId7"/>
    <p:sldId id="262" r:id="rId8"/>
    <p:sldId id="264" r:id="rId9"/>
    <p:sldId id="274" r:id="rId10"/>
    <p:sldId id="266" r:id="rId11"/>
    <p:sldId id="268" r:id="rId12"/>
    <p:sldId id="270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E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0586" autoAdjust="0"/>
  </p:normalViewPr>
  <p:slideViewPr>
    <p:cSldViewPr>
      <p:cViewPr>
        <p:scale>
          <a:sx n="80" d="100"/>
          <a:sy n="80" d="100"/>
        </p:scale>
        <p:origin x="-10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450</c:v>
                </c:pt>
              </c:strCache>
            </c:strRef>
          </c:tx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6.25</c:v>
                </c:pt>
                <c:pt idx="1">
                  <c:v>6.25</c:v>
                </c:pt>
                <c:pt idx="2">
                  <c:v>6.25</c:v>
                </c:pt>
                <c:pt idx="3">
                  <c:v>6.25</c:v>
                </c:pt>
                <c:pt idx="4">
                  <c:v>6.25</c:v>
                </c:pt>
                <c:pt idx="5">
                  <c:v>6.25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700</c:v>
                </c:pt>
              </c:strCache>
            </c:strRef>
          </c:tx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90</c:v>
                </c:pt>
                <c:pt idx="4">
                  <c:v>90</c:v>
                </c:pt>
                <c:pt idx="5">
                  <c:v>90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850</c:v>
                </c:pt>
              </c:strCache>
            </c:strRef>
          </c:tx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Sheet1!$D$2:$D$7</c:f>
              <c:numCache>
                <c:formatCode>General</c:formatCode>
                <c:ptCount val="6"/>
                <c:pt idx="0">
                  <c:v>12.5</c:v>
                </c:pt>
                <c:pt idx="1">
                  <c:v>12.5</c:v>
                </c:pt>
                <c:pt idx="2">
                  <c:v>12.5</c:v>
                </c:pt>
                <c:pt idx="3">
                  <c:v>12.5</c:v>
                </c:pt>
                <c:pt idx="4">
                  <c:v>74</c:v>
                </c:pt>
                <c:pt idx="5">
                  <c:v>74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900</c:v>
                </c:pt>
              </c:strCache>
            </c:strRef>
          </c:tx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Sheet1!$E$2:$E$7</c:f>
              <c:numCache>
                <c:formatCode>General</c:formatCode>
                <c:ptCount val="6"/>
                <c:pt idx="0">
                  <c:v>40</c:v>
                </c:pt>
                <c:pt idx="1">
                  <c:v>40</c:v>
                </c:pt>
                <c:pt idx="2">
                  <c:v>30</c:v>
                </c:pt>
                <c:pt idx="3">
                  <c:v>30</c:v>
                </c:pt>
                <c:pt idx="4">
                  <c:v>60</c:v>
                </c:pt>
                <c:pt idx="5">
                  <c:v>60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1800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Sheet1!$F$2:$F$7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150</c:v>
                </c:pt>
                <c:pt idx="3">
                  <c:v>150</c:v>
                </c:pt>
                <c:pt idx="4">
                  <c:v>150</c:v>
                </c:pt>
                <c:pt idx="5">
                  <c:v>150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2100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Sheet1!$G$2:$G$7</c:f>
              <c:numCache>
                <c:formatCode>General</c:formatCode>
                <c:ptCount val="6"/>
                <c:pt idx="0">
                  <c:v>90</c:v>
                </c:pt>
                <c:pt idx="1">
                  <c:v>90</c:v>
                </c:pt>
                <c:pt idx="2">
                  <c:v>90</c:v>
                </c:pt>
                <c:pt idx="3">
                  <c:v>90</c:v>
                </c:pt>
                <c:pt idx="4">
                  <c:v>90</c:v>
                </c:pt>
                <c:pt idx="5">
                  <c:v>90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2300</c:v>
                </c:pt>
              </c:strCache>
            </c:strRef>
          </c:tx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Sheet1!$H$2:$H$7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2600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chemeClr val="accent1"/>
              </a:solidFill>
            </a:ln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Sheet1!$I$2:$I$7</c:f>
              <c:numCache>
                <c:formatCode>General</c:formatCode>
                <c:ptCount val="6"/>
                <c:pt idx="0">
                  <c:v>0</c:v>
                </c:pt>
                <c:pt idx="1">
                  <c:v>40</c:v>
                </c:pt>
                <c:pt idx="2">
                  <c:v>40</c:v>
                </c:pt>
                <c:pt idx="3">
                  <c:v>154</c:v>
                </c:pt>
                <c:pt idx="4">
                  <c:v>154</c:v>
                </c:pt>
                <c:pt idx="5">
                  <c:v>154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1786368"/>
        <c:axId val="81787904"/>
      </c:barChart>
      <c:catAx>
        <c:axId val="81786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81787904"/>
        <c:crosses val="autoZero"/>
        <c:auto val="1"/>
        <c:lblAlgn val="ctr"/>
        <c:lblOffset val="100"/>
        <c:noMultiLvlLbl val="0"/>
      </c:catAx>
      <c:valAx>
        <c:axId val="817879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8178636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FB53AF-A078-0848-BC21-817F50755768}" type="doc">
      <dgm:prSet loTypeId="urn:microsoft.com/office/officeart/2005/8/layout/hProcess11" loCatId="" qsTypeId="urn:microsoft.com/office/officeart/2005/8/quickstyle/simple4" qsCatId="simple" csTypeId="urn:microsoft.com/office/officeart/2005/8/colors/accent1_2" csCatId="accent1" phldr="1"/>
      <dgm:spPr/>
    </dgm:pt>
    <dgm:pt modelId="{6363E0BA-76B5-0746-B89B-5E076FFCC1DA}">
      <dgm:prSet phldrT="[Text]" custT="1"/>
      <dgm:spPr/>
      <dgm:t>
        <a:bodyPr/>
        <a:lstStyle/>
        <a:p>
          <a:r>
            <a:rPr lang="en-US" sz="1800" b="1" dirty="0">
              <a:solidFill>
                <a:schemeClr val="tx1"/>
              </a:solidFill>
              <a:latin typeface="Myriad Pro" panose="020B0503030403020204" pitchFamily="34" charset="0"/>
            </a:rPr>
            <a:t>2600 MHz </a:t>
          </a:r>
          <a:r>
            <a:rPr lang="en-US" sz="1800" b="1" dirty="0" smtClean="0">
              <a:solidFill>
                <a:schemeClr val="tx1"/>
              </a:solidFill>
              <a:latin typeface="Myriad Pro" panose="020B0503030403020204" pitchFamily="34" charset="0"/>
            </a:rPr>
            <a:t>October  2016 </a:t>
          </a:r>
          <a:endParaRPr lang="en-US" sz="1800" b="1" dirty="0">
            <a:solidFill>
              <a:schemeClr val="tx1"/>
            </a:solidFill>
            <a:latin typeface="Myriad Pro" panose="020B0503030403020204" pitchFamily="34" charset="0"/>
          </a:endParaRPr>
        </a:p>
      </dgm:t>
    </dgm:pt>
    <dgm:pt modelId="{AD93BA0D-4F07-E44A-8AB7-250F0A987184}" type="parTrans" cxnId="{19A7C2EE-7F23-C041-B765-09DB25E9538C}">
      <dgm:prSet/>
      <dgm:spPr/>
      <dgm:t>
        <a:bodyPr/>
        <a:lstStyle/>
        <a:p>
          <a:endParaRPr lang="en-US">
            <a:latin typeface="Myriad Pro" panose="020B0503030403020204" pitchFamily="34" charset="0"/>
          </a:endParaRPr>
        </a:p>
      </dgm:t>
    </dgm:pt>
    <dgm:pt modelId="{D385B5FD-8C97-7A4C-BBF5-EBAE7FB5A9B1}" type="sibTrans" cxnId="{19A7C2EE-7F23-C041-B765-09DB25E9538C}">
      <dgm:prSet/>
      <dgm:spPr/>
      <dgm:t>
        <a:bodyPr/>
        <a:lstStyle/>
        <a:p>
          <a:endParaRPr lang="en-US">
            <a:latin typeface="Myriad Pro" panose="020B0503030403020204" pitchFamily="34" charset="0"/>
          </a:endParaRPr>
        </a:p>
      </dgm:t>
    </dgm:pt>
    <dgm:pt modelId="{5EC19FF6-C4FD-8640-A5D5-7046F895C155}">
      <dgm:prSet phldrT="[Text]" custT="1"/>
      <dgm:spPr/>
      <dgm:t>
        <a:bodyPr/>
        <a:lstStyle/>
        <a:p>
          <a:r>
            <a:rPr lang="en-US" sz="1800" b="1" dirty="0">
              <a:solidFill>
                <a:schemeClr val="tx1"/>
              </a:solidFill>
              <a:latin typeface="Myriad Pro" panose="020B0503030403020204" pitchFamily="34" charset="0"/>
            </a:rPr>
            <a:t>1800 MHz </a:t>
          </a:r>
          <a:r>
            <a:rPr lang="en-US" sz="1800" b="1" dirty="0" smtClean="0">
              <a:solidFill>
                <a:schemeClr val="tx1"/>
              </a:solidFill>
              <a:latin typeface="Myriad Pro" panose="020B0503030403020204" pitchFamily="34" charset="0"/>
            </a:rPr>
            <a:t>May 2017</a:t>
          </a:r>
          <a:endParaRPr lang="en-US" sz="1800" b="1" dirty="0">
            <a:solidFill>
              <a:schemeClr val="tx1"/>
            </a:solidFill>
            <a:latin typeface="Myriad Pro" panose="020B0503030403020204" pitchFamily="34" charset="0"/>
          </a:endParaRPr>
        </a:p>
      </dgm:t>
    </dgm:pt>
    <dgm:pt modelId="{60A8EBC5-5976-3042-BAEA-A8F143394DA9}" type="parTrans" cxnId="{5443A7AE-B7F3-D84B-BF57-AD3BCB47E87E}">
      <dgm:prSet/>
      <dgm:spPr/>
      <dgm:t>
        <a:bodyPr/>
        <a:lstStyle/>
        <a:p>
          <a:endParaRPr lang="en-US">
            <a:latin typeface="Myriad Pro" panose="020B0503030403020204" pitchFamily="34" charset="0"/>
          </a:endParaRPr>
        </a:p>
      </dgm:t>
    </dgm:pt>
    <dgm:pt modelId="{2E086997-36F2-8C4E-BBAB-135E21ECA7D4}" type="sibTrans" cxnId="{5443A7AE-B7F3-D84B-BF57-AD3BCB47E87E}">
      <dgm:prSet/>
      <dgm:spPr/>
      <dgm:t>
        <a:bodyPr/>
        <a:lstStyle/>
        <a:p>
          <a:endParaRPr lang="en-US">
            <a:latin typeface="Myriad Pro" panose="020B0503030403020204" pitchFamily="34" charset="0"/>
          </a:endParaRPr>
        </a:p>
      </dgm:t>
    </dgm:pt>
    <dgm:pt modelId="{6EADC9C3-FEC2-7442-9D85-8EAE90A59ADF}">
      <dgm:prSet phldrT="[Text]" custT="1"/>
      <dgm:spPr/>
      <dgm:t>
        <a:bodyPr/>
        <a:lstStyle/>
        <a:p>
          <a:r>
            <a:rPr lang="en-US" sz="1800" b="1" dirty="0">
              <a:solidFill>
                <a:schemeClr val="tx1"/>
              </a:solidFill>
              <a:latin typeface="Myriad Pro" panose="020B0503030403020204" pitchFamily="34" charset="0"/>
            </a:rPr>
            <a:t>700 MHz</a:t>
          </a:r>
        </a:p>
        <a:p>
          <a:r>
            <a:rPr lang="en-US" sz="1800" b="1" dirty="0">
              <a:solidFill>
                <a:schemeClr val="tx1"/>
              </a:solidFill>
              <a:latin typeface="Myriad Pro" panose="020B0503030403020204" pitchFamily="34" charset="0"/>
            </a:rPr>
            <a:t>2017 Q4 or</a:t>
          </a:r>
        </a:p>
        <a:p>
          <a:r>
            <a:rPr lang="en-US" sz="1800" b="1" dirty="0">
              <a:solidFill>
                <a:schemeClr val="tx1"/>
              </a:solidFill>
              <a:latin typeface="Myriad Pro" panose="020B0503030403020204" pitchFamily="34" charset="0"/>
            </a:rPr>
            <a:t>+ 9 months</a:t>
          </a:r>
        </a:p>
      </dgm:t>
    </dgm:pt>
    <dgm:pt modelId="{C3EBD410-8731-1C40-B97D-E7346E1BDA99}" type="parTrans" cxnId="{9BFBCEEA-F0A4-4947-A2C4-21DC3717E320}">
      <dgm:prSet/>
      <dgm:spPr/>
      <dgm:t>
        <a:bodyPr/>
        <a:lstStyle/>
        <a:p>
          <a:endParaRPr lang="en-US">
            <a:latin typeface="Myriad Pro" panose="020B0503030403020204" pitchFamily="34" charset="0"/>
          </a:endParaRPr>
        </a:p>
      </dgm:t>
    </dgm:pt>
    <dgm:pt modelId="{ACAA9192-346B-A04F-A250-A4A2D7232FCE}" type="sibTrans" cxnId="{9BFBCEEA-F0A4-4947-A2C4-21DC3717E320}">
      <dgm:prSet/>
      <dgm:spPr/>
      <dgm:t>
        <a:bodyPr/>
        <a:lstStyle/>
        <a:p>
          <a:endParaRPr lang="en-US">
            <a:latin typeface="Myriad Pro" panose="020B0503030403020204" pitchFamily="34" charset="0"/>
          </a:endParaRPr>
        </a:p>
      </dgm:t>
    </dgm:pt>
    <dgm:pt modelId="{C22F300E-B635-2C4A-932F-E7E93EA683B5}">
      <dgm:prSet phldrT="[Text]" custT="1"/>
      <dgm:spPr>
        <a:noFill/>
      </dgm:spPr>
      <dgm:t>
        <a:bodyPr/>
        <a:lstStyle/>
        <a:p>
          <a:r>
            <a:rPr lang="en-US" sz="1800" b="1" dirty="0">
              <a:solidFill>
                <a:schemeClr val="tx1"/>
              </a:solidFill>
              <a:latin typeface="Myriad Pro" panose="020B0503030403020204" pitchFamily="34" charset="0"/>
            </a:rPr>
            <a:t>850/900MHz</a:t>
          </a:r>
        </a:p>
        <a:p>
          <a:r>
            <a:rPr lang="en-US" sz="1800" b="1" dirty="0">
              <a:solidFill>
                <a:schemeClr val="tx1"/>
              </a:solidFill>
              <a:latin typeface="Myriad Pro" panose="020B0503030403020204" pitchFamily="34" charset="0"/>
            </a:rPr>
            <a:t>optimization</a:t>
          </a:r>
        </a:p>
        <a:p>
          <a:r>
            <a:rPr lang="en-US" sz="1800" b="1" dirty="0">
              <a:solidFill>
                <a:schemeClr val="tx1"/>
              </a:solidFill>
              <a:latin typeface="Myriad Pro" panose="020B0503030403020204" pitchFamily="34" charset="0"/>
            </a:rPr>
            <a:t>2019</a:t>
          </a:r>
        </a:p>
      </dgm:t>
    </dgm:pt>
    <dgm:pt modelId="{A7ED3AE1-165F-B745-8EDF-8B35DAF20D94}" type="parTrans" cxnId="{6290EE76-E316-234F-BC9A-FA70791D5DF8}">
      <dgm:prSet/>
      <dgm:spPr/>
      <dgm:t>
        <a:bodyPr/>
        <a:lstStyle/>
        <a:p>
          <a:endParaRPr lang="en-US">
            <a:latin typeface="Myriad Pro" panose="020B0503030403020204" pitchFamily="34" charset="0"/>
          </a:endParaRPr>
        </a:p>
      </dgm:t>
    </dgm:pt>
    <dgm:pt modelId="{63307527-4840-C04F-B84D-65CCDD64A10F}" type="sibTrans" cxnId="{6290EE76-E316-234F-BC9A-FA70791D5DF8}">
      <dgm:prSet/>
      <dgm:spPr/>
      <dgm:t>
        <a:bodyPr/>
        <a:lstStyle/>
        <a:p>
          <a:endParaRPr lang="en-US">
            <a:latin typeface="Myriad Pro" panose="020B0503030403020204" pitchFamily="34" charset="0"/>
          </a:endParaRPr>
        </a:p>
      </dgm:t>
    </dgm:pt>
    <dgm:pt modelId="{846168DF-B5AA-474C-800C-38AF807B677F}" type="pres">
      <dgm:prSet presAssocID="{0BFB53AF-A078-0848-BC21-817F50755768}" presName="Name0" presStyleCnt="0">
        <dgm:presLayoutVars>
          <dgm:dir/>
          <dgm:resizeHandles val="exact"/>
        </dgm:presLayoutVars>
      </dgm:prSet>
      <dgm:spPr/>
    </dgm:pt>
    <dgm:pt modelId="{885F6DE1-71D7-C543-B830-D765A07CF0FC}" type="pres">
      <dgm:prSet presAssocID="{0BFB53AF-A078-0848-BC21-817F50755768}" presName="arrow" presStyleLbl="bgShp" presStyleIdx="0" presStyleCnt="1" custLinFactNeighborX="926" custLinFactNeighborY="763"/>
      <dgm:spPr/>
    </dgm:pt>
    <dgm:pt modelId="{98392ADC-C5C6-814C-B891-2FF7BDA02BC5}" type="pres">
      <dgm:prSet presAssocID="{0BFB53AF-A078-0848-BC21-817F50755768}" presName="points" presStyleCnt="0"/>
      <dgm:spPr/>
    </dgm:pt>
    <dgm:pt modelId="{9EBAD30E-4D5C-074A-B272-5656487B8D21}" type="pres">
      <dgm:prSet presAssocID="{6363E0BA-76B5-0746-B89B-5E076FFCC1DA}" presName="compositeA" presStyleCnt="0"/>
      <dgm:spPr/>
    </dgm:pt>
    <dgm:pt modelId="{77CFD1BE-959D-F34D-A664-551CFBB00E04}" type="pres">
      <dgm:prSet presAssocID="{6363E0BA-76B5-0746-B89B-5E076FFCC1DA}" presName="textA" presStyleLbl="revTx" presStyleIdx="0" presStyleCnt="4" custScaleX="13378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D8684F-9C38-A642-A17D-21EF3E0B7EDB}" type="pres">
      <dgm:prSet presAssocID="{6363E0BA-76B5-0746-B89B-5E076FFCC1DA}" presName="circleA" presStyleLbl="node1" presStyleIdx="0" presStyleCnt="4"/>
      <dgm:spPr>
        <a:solidFill>
          <a:srgbClr val="00B050"/>
        </a:solidFill>
      </dgm:spPr>
    </dgm:pt>
    <dgm:pt modelId="{06D53EF0-F0E4-4647-8115-30B2E0099B39}" type="pres">
      <dgm:prSet presAssocID="{6363E0BA-76B5-0746-B89B-5E076FFCC1DA}" presName="spaceA" presStyleCnt="0"/>
      <dgm:spPr/>
    </dgm:pt>
    <dgm:pt modelId="{01DE0810-292F-C549-B77E-9AA7FCA74177}" type="pres">
      <dgm:prSet presAssocID="{D385B5FD-8C97-7A4C-BBF5-EBAE7FB5A9B1}" presName="space" presStyleCnt="0"/>
      <dgm:spPr/>
    </dgm:pt>
    <dgm:pt modelId="{FE1A3A5A-87C7-B14C-B22D-77290A36FE41}" type="pres">
      <dgm:prSet presAssocID="{5EC19FF6-C4FD-8640-A5D5-7046F895C155}" presName="compositeB" presStyleCnt="0"/>
      <dgm:spPr/>
    </dgm:pt>
    <dgm:pt modelId="{342B904D-8D35-4340-BD19-5004D8E07E7C}" type="pres">
      <dgm:prSet presAssocID="{5EC19FF6-C4FD-8640-A5D5-7046F895C155}" presName="text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89223B-0832-3E46-973C-2712A7992DB4}" type="pres">
      <dgm:prSet presAssocID="{5EC19FF6-C4FD-8640-A5D5-7046F895C155}" presName="circleB" presStyleLbl="node1" presStyleIdx="1" presStyleCnt="4"/>
      <dgm:spPr>
        <a:solidFill>
          <a:schemeClr val="accent1"/>
        </a:solidFill>
      </dgm:spPr>
    </dgm:pt>
    <dgm:pt modelId="{0CDB4EBC-27BE-8E4D-9245-2B20D5202F01}" type="pres">
      <dgm:prSet presAssocID="{5EC19FF6-C4FD-8640-A5D5-7046F895C155}" presName="spaceB" presStyleCnt="0"/>
      <dgm:spPr/>
    </dgm:pt>
    <dgm:pt modelId="{E5A2F7DB-4277-E948-9664-CEC1488039B1}" type="pres">
      <dgm:prSet presAssocID="{2E086997-36F2-8C4E-BBAB-135E21ECA7D4}" presName="space" presStyleCnt="0"/>
      <dgm:spPr/>
    </dgm:pt>
    <dgm:pt modelId="{78836F91-ED15-0542-89A8-220D53603274}" type="pres">
      <dgm:prSet presAssocID="{6EADC9C3-FEC2-7442-9D85-8EAE90A59ADF}" presName="compositeA" presStyleCnt="0"/>
      <dgm:spPr/>
    </dgm:pt>
    <dgm:pt modelId="{5DC936AF-DD95-5A47-B297-6C23CE9C6023}" type="pres">
      <dgm:prSet presAssocID="{6EADC9C3-FEC2-7442-9D85-8EAE90A59ADF}" presName="textA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342B51-F06A-934F-9130-E6F690885CF0}" type="pres">
      <dgm:prSet presAssocID="{6EADC9C3-FEC2-7442-9D85-8EAE90A59ADF}" presName="circleA" presStyleLbl="node1" presStyleIdx="2" presStyleCnt="4"/>
      <dgm:spPr>
        <a:solidFill>
          <a:srgbClr val="C00000"/>
        </a:solidFill>
      </dgm:spPr>
    </dgm:pt>
    <dgm:pt modelId="{B93DB902-1823-A34E-87BD-F37989487564}" type="pres">
      <dgm:prSet presAssocID="{6EADC9C3-FEC2-7442-9D85-8EAE90A59ADF}" presName="spaceA" presStyleCnt="0"/>
      <dgm:spPr/>
    </dgm:pt>
    <dgm:pt modelId="{0D209DA3-62DB-114B-9E5D-48F5DD8CA3CA}" type="pres">
      <dgm:prSet presAssocID="{ACAA9192-346B-A04F-A250-A4A2D7232FCE}" presName="space" presStyleCnt="0"/>
      <dgm:spPr/>
    </dgm:pt>
    <dgm:pt modelId="{3AFC8083-BA34-CA48-AF58-44D03BEBF260}" type="pres">
      <dgm:prSet presAssocID="{C22F300E-B635-2C4A-932F-E7E93EA683B5}" presName="compositeB" presStyleCnt="0"/>
      <dgm:spPr/>
    </dgm:pt>
    <dgm:pt modelId="{F9786437-2753-6746-AD45-C9FB188330ED}" type="pres">
      <dgm:prSet presAssocID="{C22F300E-B635-2C4A-932F-E7E93EA683B5}" presName="textB" presStyleLbl="revTx" presStyleIdx="3" presStyleCnt="4" custScaleX="1278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0C4E18-4E5A-6A41-9558-BDB7F165D970}" type="pres">
      <dgm:prSet presAssocID="{C22F300E-B635-2C4A-932F-E7E93EA683B5}" presName="circleB" presStyleLbl="node1" presStyleIdx="3" presStyleCnt="4"/>
      <dgm:spPr>
        <a:solidFill>
          <a:srgbClr val="EEEE84"/>
        </a:solidFill>
      </dgm:spPr>
      <dgm:t>
        <a:bodyPr/>
        <a:lstStyle/>
        <a:p>
          <a:endParaRPr lang="en-US"/>
        </a:p>
      </dgm:t>
    </dgm:pt>
    <dgm:pt modelId="{1736A098-9821-0F4E-93BF-5DBE3BC1109E}" type="pres">
      <dgm:prSet presAssocID="{C22F300E-B635-2C4A-932F-E7E93EA683B5}" presName="spaceB" presStyleCnt="0"/>
      <dgm:spPr/>
    </dgm:pt>
  </dgm:ptLst>
  <dgm:cxnLst>
    <dgm:cxn modelId="{737C8F1B-A60F-4004-9144-31299B519355}" type="presOf" srcId="{6EADC9C3-FEC2-7442-9D85-8EAE90A59ADF}" destId="{5DC936AF-DD95-5A47-B297-6C23CE9C6023}" srcOrd="0" destOrd="0" presId="urn:microsoft.com/office/officeart/2005/8/layout/hProcess11"/>
    <dgm:cxn modelId="{9C7AB740-EF64-4B36-AEEF-547E4A9DD8E5}" type="presOf" srcId="{6363E0BA-76B5-0746-B89B-5E076FFCC1DA}" destId="{77CFD1BE-959D-F34D-A664-551CFBB00E04}" srcOrd="0" destOrd="0" presId="urn:microsoft.com/office/officeart/2005/8/layout/hProcess11"/>
    <dgm:cxn modelId="{9BFBCEEA-F0A4-4947-A2C4-21DC3717E320}" srcId="{0BFB53AF-A078-0848-BC21-817F50755768}" destId="{6EADC9C3-FEC2-7442-9D85-8EAE90A59ADF}" srcOrd="2" destOrd="0" parTransId="{C3EBD410-8731-1C40-B97D-E7346E1BDA99}" sibTransId="{ACAA9192-346B-A04F-A250-A4A2D7232FCE}"/>
    <dgm:cxn modelId="{878BD5C0-039E-48DD-8803-6FDF2A3AB46B}" type="presOf" srcId="{C22F300E-B635-2C4A-932F-E7E93EA683B5}" destId="{F9786437-2753-6746-AD45-C9FB188330ED}" srcOrd="0" destOrd="0" presId="urn:microsoft.com/office/officeart/2005/8/layout/hProcess11"/>
    <dgm:cxn modelId="{19A7C2EE-7F23-C041-B765-09DB25E9538C}" srcId="{0BFB53AF-A078-0848-BC21-817F50755768}" destId="{6363E0BA-76B5-0746-B89B-5E076FFCC1DA}" srcOrd="0" destOrd="0" parTransId="{AD93BA0D-4F07-E44A-8AB7-250F0A987184}" sibTransId="{D385B5FD-8C97-7A4C-BBF5-EBAE7FB5A9B1}"/>
    <dgm:cxn modelId="{B5EA19C2-AFE8-4C12-A9EB-2428430871EF}" type="presOf" srcId="{0BFB53AF-A078-0848-BC21-817F50755768}" destId="{846168DF-B5AA-474C-800C-38AF807B677F}" srcOrd="0" destOrd="0" presId="urn:microsoft.com/office/officeart/2005/8/layout/hProcess11"/>
    <dgm:cxn modelId="{BD33B8F6-3563-474C-8427-4FCFEE15DE09}" type="presOf" srcId="{5EC19FF6-C4FD-8640-A5D5-7046F895C155}" destId="{342B904D-8D35-4340-BD19-5004D8E07E7C}" srcOrd="0" destOrd="0" presId="urn:microsoft.com/office/officeart/2005/8/layout/hProcess11"/>
    <dgm:cxn modelId="{6290EE76-E316-234F-BC9A-FA70791D5DF8}" srcId="{0BFB53AF-A078-0848-BC21-817F50755768}" destId="{C22F300E-B635-2C4A-932F-E7E93EA683B5}" srcOrd="3" destOrd="0" parTransId="{A7ED3AE1-165F-B745-8EDF-8B35DAF20D94}" sibTransId="{63307527-4840-C04F-B84D-65CCDD64A10F}"/>
    <dgm:cxn modelId="{5443A7AE-B7F3-D84B-BF57-AD3BCB47E87E}" srcId="{0BFB53AF-A078-0848-BC21-817F50755768}" destId="{5EC19FF6-C4FD-8640-A5D5-7046F895C155}" srcOrd="1" destOrd="0" parTransId="{60A8EBC5-5976-3042-BAEA-A8F143394DA9}" sibTransId="{2E086997-36F2-8C4E-BBAB-135E21ECA7D4}"/>
    <dgm:cxn modelId="{B5474C58-5F75-4B1C-B6B6-9066FA2E3CE7}" type="presParOf" srcId="{846168DF-B5AA-474C-800C-38AF807B677F}" destId="{885F6DE1-71D7-C543-B830-D765A07CF0FC}" srcOrd="0" destOrd="0" presId="urn:microsoft.com/office/officeart/2005/8/layout/hProcess11"/>
    <dgm:cxn modelId="{632BD90B-CC2B-43CE-B500-6ECA481269BA}" type="presParOf" srcId="{846168DF-B5AA-474C-800C-38AF807B677F}" destId="{98392ADC-C5C6-814C-B891-2FF7BDA02BC5}" srcOrd="1" destOrd="0" presId="urn:microsoft.com/office/officeart/2005/8/layout/hProcess11"/>
    <dgm:cxn modelId="{E1264AAE-A3CE-4ED7-8826-A51A77D14D61}" type="presParOf" srcId="{98392ADC-C5C6-814C-B891-2FF7BDA02BC5}" destId="{9EBAD30E-4D5C-074A-B272-5656487B8D21}" srcOrd="0" destOrd="0" presId="urn:microsoft.com/office/officeart/2005/8/layout/hProcess11"/>
    <dgm:cxn modelId="{EA2F05B2-776B-4D73-876D-7E337049F405}" type="presParOf" srcId="{9EBAD30E-4D5C-074A-B272-5656487B8D21}" destId="{77CFD1BE-959D-F34D-A664-551CFBB00E04}" srcOrd="0" destOrd="0" presId="urn:microsoft.com/office/officeart/2005/8/layout/hProcess11"/>
    <dgm:cxn modelId="{BFEC80EA-E422-444D-B73F-976043ACC8E9}" type="presParOf" srcId="{9EBAD30E-4D5C-074A-B272-5656487B8D21}" destId="{08D8684F-9C38-A642-A17D-21EF3E0B7EDB}" srcOrd="1" destOrd="0" presId="urn:microsoft.com/office/officeart/2005/8/layout/hProcess11"/>
    <dgm:cxn modelId="{CF8BB467-BF08-4AEC-B7BF-D9F7C9483FEB}" type="presParOf" srcId="{9EBAD30E-4D5C-074A-B272-5656487B8D21}" destId="{06D53EF0-F0E4-4647-8115-30B2E0099B39}" srcOrd="2" destOrd="0" presId="urn:microsoft.com/office/officeart/2005/8/layout/hProcess11"/>
    <dgm:cxn modelId="{F4B86511-81E0-4A2A-BF77-EB516154E1DE}" type="presParOf" srcId="{98392ADC-C5C6-814C-B891-2FF7BDA02BC5}" destId="{01DE0810-292F-C549-B77E-9AA7FCA74177}" srcOrd="1" destOrd="0" presId="urn:microsoft.com/office/officeart/2005/8/layout/hProcess11"/>
    <dgm:cxn modelId="{691BF982-0428-4077-9457-A66F20C95A8D}" type="presParOf" srcId="{98392ADC-C5C6-814C-B891-2FF7BDA02BC5}" destId="{FE1A3A5A-87C7-B14C-B22D-77290A36FE41}" srcOrd="2" destOrd="0" presId="urn:microsoft.com/office/officeart/2005/8/layout/hProcess11"/>
    <dgm:cxn modelId="{D6D2F543-13A7-45C2-9098-B8DC18B3DC3C}" type="presParOf" srcId="{FE1A3A5A-87C7-B14C-B22D-77290A36FE41}" destId="{342B904D-8D35-4340-BD19-5004D8E07E7C}" srcOrd="0" destOrd="0" presId="urn:microsoft.com/office/officeart/2005/8/layout/hProcess11"/>
    <dgm:cxn modelId="{BF15EFCD-86C8-4298-A43F-B684B36D0096}" type="presParOf" srcId="{FE1A3A5A-87C7-B14C-B22D-77290A36FE41}" destId="{5089223B-0832-3E46-973C-2712A7992DB4}" srcOrd="1" destOrd="0" presId="urn:microsoft.com/office/officeart/2005/8/layout/hProcess11"/>
    <dgm:cxn modelId="{AB5260A8-67F5-48E9-A2ED-7E9C996ED48E}" type="presParOf" srcId="{FE1A3A5A-87C7-B14C-B22D-77290A36FE41}" destId="{0CDB4EBC-27BE-8E4D-9245-2B20D5202F01}" srcOrd="2" destOrd="0" presId="urn:microsoft.com/office/officeart/2005/8/layout/hProcess11"/>
    <dgm:cxn modelId="{07355EED-A7CC-48AD-9CB1-EEC2693C7484}" type="presParOf" srcId="{98392ADC-C5C6-814C-B891-2FF7BDA02BC5}" destId="{E5A2F7DB-4277-E948-9664-CEC1488039B1}" srcOrd="3" destOrd="0" presId="urn:microsoft.com/office/officeart/2005/8/layout/hProcess11"/>
    <dgm:cxn modelId="{F395D20C-EBBB-446E-AE79-9AB0CFAF333C}" type="presParOf" srcId="{98392ADC-C5C6-814C-B891-2FF7BDA02BC5}" destId="{78836F91-ED15-0542-89A8-220D53603274}" srcOrd="4" destOrd="0" presId="urn:microsoft.com/office/officeart/2005/8/layout/hProcess11"/>
    <dgm:cxn modelId="{3356DAD0-C76C-4C62-B66D-7380E0494D87}" type="presParOf" srcId="{78836F91-ED15-0542-89A8-220D53603274}" destId="{5DC936AF-DD95-5A47-B297-6C23CE9C6023}" srcOrd="0" destOrd="0" presId="urn:microsoft.com/office/officeart/2005/8/layout/hProcess11"/>
    <dgm:cxn modelId="{0E104FF1-2E23-434E-96D9-34CFA40E6097}" type="presParOf" srcId="{78836F91-ED15-0542-89A8-220D53603274}" destId="{18342B51-F06A-934F-9130-E6F690885CF0}" srcOrd="1" destOrd="0" presId="urn:microsoft.com/office/officeart/2005/8/layout/hProcess11"/>
    <dgm:cxn modelId="{AA3E175A-69AE-4698-A438-C320DC05346E}" type="presParOf" srcId="{78836F91-ED15-0542-89A8-220D53603274}" destId="{B93DB902-1823-A34E-87BD-F37989487564}" srcOrd="2" destOrd="0" presId="urn:microsoft.com/office/officeart/2005/8/layout/hProcess11"/>
    <dgm:cxn modelId="{A1BC1C00-1C90-4AAF-8AF0-BCB060C52CF1}" type="presParOf" srcId="{98392ADC-C5C6-814C-B891-2FF7BDA02BC5}" destId="{0D209DA3-62DB-114B-9E5D-48F5DD8CA3CA}" srcOrd="5" destOrd="0" presId="urn:microsoft.com/office/officeart/2005/8/layout/hProcess11"/>
    <dgm:cxn modelId="{578653DA-7C2C-434B-AD56-B5219090C094}" type="presParOf" srcId="{98392ADC-C5C6-814C-B891-2FF7BDA02BC5}" destId="{3AFC8083-BA34-CA48-AF58-44D03BEBF260}" srcOrd="6" destOrd="0" presId="urn:microsoft.com/office/officeart/2005/8/layout/hProcess11"/>
    <dgm:cxn modelId="{0D3C6EA5-8FC1-49E1-A073-CD8AD43309AB}" type="presParOf" srcId="{3AFC8083-BA34-CA48-AF58-44D03BEBF260}" destId="{F9786437-2753-6746-AD45-C9FB188330ED}" srcOrd="0" destOrd="0" presId="urn:microsoft.com/office/officeart/2005/8/layout/hProcess11"/>
    <dgm:cxn modelId="{3A1DA46F-FC15-49F8-8BC8-084EA6C4DC24}" type="presParOf" srcId="{3AFC8083-BA34-CA48-AF58-44D03BEBF260}" destId="{EA0C4E18-4E5A-6A41-9558-BDB7F165D970}" srcOrd="1" destOrd="0" presId="urn:microsoft.com/office/officeart/2005/8/layout/hProcess11"/>
    <dgm:cxn modelId="{E670740E-7DD3-4EDC-9EA2-A2B965EFE459}" type="presParOf" srcId="{3AFC8083-BA34-CA48-AF58-44D03BEBF260}" destId="{1736A098-9821-0F4E-93BF-5DBE3BC1109E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5F6DE1-71D7-C543-B830-D765A07CF0FC}">
      <dsp:nvSpPr>
        <dsp:cNvPr id="0" name=""/>
        <dsp:cNvSpPr/>
      </dsp:nvSpPr>
      <dsp:spPr>
        <a:xfrm>
          <a:off x="0" y="1025641"/>
          <a:ext cx="7973888" cy="135375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7CFD1BE-959D-F34D-A664-551CFBB00E04}">
      <dsp:nvSpPr>
        <dsp:cNvPr id="0" name=""/>
        <dsp:cNvSpPr/>
      </dsp:nvSpPr>
      <dsp:spPr>
        <a:xfrm>
          <a:off x="1433" y="0"/>
          <a:ext cx="2013552" cy="1353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tx1"/>
              </a:solidFill>
              <a:latin typeface="Myriad Pro" panose="020B0503030403020204" pitchFamily="34" charset="0"/>
            </a:rPr>
            <a:t>2600 MHz </a:t>
          </a:r>
          <a:r>
            <a:rPr lang="en-US" sz="1800" b="1" kern="1200" dirty="0" smtClean="0">
              <a:solidFill>
                <a:schemeClr val="tx1"/>
              </a:solidFill>
              <a:latin typeface="Myriad Pro" panose="020B0503030403020204" pitchFamily="34" charset="0"/>
            </a:rPr>
            <a:t>October  2016 </a:t>
          </a:r>
          <a:endParaRPr lang="en-US" sz="1800" b="1" kern="1200" dirty="0">
            <a:solidFill>
              <a:schemeClr val="tx1"/>
            </a:solidFill>
            <a:latin typeface="Myriad Pro" panose="020B0503030403020204" pitchFamily="34" charset="0"/>
          </a:endParaRPr>
        </a:p>
      </dsp:txBody>
      <dsp:txXfrm>
        <a:off x="1433" y="0"/>
        <a:ext cx="2013552" cy="1353750"/>
      </dsp:txXfrm>
    </dsp:sp>
    <dsp:sp modelId="{08D8684F-9C38-A642-A17D-21EF3E0B7EDB}">
      <dsp:nvSpPr>
        <dsp:cNvPr id="0" name=""/>
        <dsp:cNvSpPr/>
      </dsp:nvSpPr>
      <dsp:spPr>
        <a:xfrm>
          <a:off x="838991" y="1522969"/>
          <a:ext cx="338437" cy="338437"/>
        </a:xfrm>
        <a:prstGeom prst="ellipse">
          <a:avLst/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42B904D-8D35-4340-BD19-5004D8E07E7C}">
      <dsp:nvSpPr>
        <dsp:cNvPr id="0" name=""/>
        <dsp:cNvSpPr/>
      </dsp:nvSpPr>
      <dsp:spPr>
        <a:xfrm>
          <a:off x="2090238" y="2030625"/>
          <a:ext cx="1505032" cy="1353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tx1"/>
              </a:solidFill>
              <a:latin typeface="Myriad Pro" panose="020B0503030403020204" pitchFamily="34" charset="0"/>
            </a:rPr>
            <a:t>1800 MHz </a:t>
          </a:r>
          <a:r>
            <a:rPr lang="en-US" sz="1800" b="1" kern="1200" dirty="0" smtClean="0">
              <a:solidFill>
                <a:schemeClr val="tx1"/>
              </a:solidFill>
              <a:latin typeface="Myriad Pro" panose="020B0503030403020204" pitchFamily="34" charset="0"/>
            </a:rPr>
            <a:t>May 2017</a:t>
          </a:r>
          <a:endParaRPr lang="en-US" sz="1800" b="1" kern="1200" dirty="0">
            <a:solidFill>
              <a:schemeClr val="tx1"/>
            </a:solidFill>
            <a:latin typeface="Myriad Pro" panose="020B0503030403020204" pitchFamily="34" charset="0"/>
          </a:endParaRPr>
        </a:p>
      </dsp:txBody>
      <dsp:txXfrm>
        <a:off x="2090238" y="2030625"/>
        <a:ext cx="1505032" cy="1353750"/>
      </dsp:txXfrm>
    </dsp:sp>
    <dsp:sp modelId="{5089223B-0832-3E46-973C-2712A7992DB4}">
      <dsp:nvSpPr>
        <dsp:cNvPr id="0" name=""/>
        <dsp:cNvSpPr/>
      </dsp:nvSpPr>
      <dsp:spPr>
        <a:xfrm>
          <a:off x="2673535" y="1522969"/>
          <a:ext cx="338437" cy="338437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DC936AF-DD95-5A47-B297-6C23CE9C6023}">
      <dsp:nvSpPr>
        <dsp:cNvPr id="0" name=""/>
        <dsp:cNvSpPr/>
      </dsp:nvSpPr>
      <dsp:spPr>
        <a:xfrm>
          <a:off x="3670522" y="0"/>
          <a:ext cx="1505032" cy="1353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tx1"/>
              </a:solidFill>
              <a:latin typeface="Myriad Pro" panose="020B0503030403020204" pitchFamily="34" charset="0"/>
            </a:rPr>
            <a:t>700 MHz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tx1"/>
              </a:solidFill>
              <a:latin typeface="Myriad Pro" panose="020B0503030403020204" pitchFamily="34" charset="0"/>
            </a:rPr>
            <a:t>2017 Q4 or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tx1"/>
              </a:solidFill>
              <a:latin typeface="Myriad Pro" panose="020B0503030403020204" pitchFamily="34" charset="0"/>
            </a:rPr>
            <a:t>+ 9 months</a:t>
          </a:r>
        </a:p>
      </dsp:txBody>
      <dsp:txXfrm>
        <a:off x="3670522" y="0"/>
        <a:ext cx="1505032" cy="1353750"/>
      </dsp:txXfrm>
    </dsp:sp>
    <dsp:sp modelId="{18342B51-F06A-934F-9130-E6F690885CF0}">
      <dsp:nvSpPr>
        <dsp:cNvPr id="0" name=""/>
        <dsp:cNvSpPr/>
      </dsp:nvSpPr>
      <dsp:spPr>
        <a:xfrm>
          <a:off x="4253819" y="1522969"/>
          <a:ext cx="338437" cy="338437"/>
        </a:xfrm>
        <a:prstGeom prst="ellipse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9786437-2753-6746-AD45-C9FB188330ED}">
      <dsp:nvSpPr>
        <dsp:cNvPr id="0" name=""/>
        <dsp:cNvSpPr/>
      </dsp:nvSpPr>
      <dsp:spPr>
        <a:xfrm>
          <a:off x="5250806" y="2030625"/>
          <a:ext cx="1924259" cy="1353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tx1"/>
              </a:solidFill>
              <a:latin typeface="Myriad Pro" panose="020B0503030403020204" pitchFamily="34" charset="0"/>
            </a:rPr>
            <a:t>850/900MHz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tx1"/>
              </a:solidFill>
              <a:latin typeface="Myriad Pro" panose="020B0503030403020204" pitchFamily="34" charset="0"/>
            </a:rPr>
            <a:t>optimization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solidFill>
                <a:schemeClr val="tx1"/>
              </a:solidFill>
              <a:latin typeface="Myriad Pro" panose="020B0503030403020204" pitchFamily="34" charset="0"/>
            </a:rPr>
            <a:t>2019</a:t>
          </a:r>
        </a:p>
      </dsp:txBody>
      <dsp:txXfrm>
        <a:off x="5250806" y="2030625"/>
        <a:ext cx="1924259" cy="1353750"/>
      </dsp:txXfrm>
    </dsp:sp>
    <dsp:sp modelId="{EA0C4E18-4E5A-6A41-9558-BDB7F165D970}">
      <dsp:nvSpPr>
        <dsp:cNvPr id="0" name=""/>
        <dsp:cNvSpPr/>
      </dsp:nvSpPr>
      <dsp:spPr>
        <a:xfrm>
          <a:off x="6043717" y="1522969"/>
          <a:ext cx="338437" cy="338437"/>
        </a:xfrm>
        <a:prstGeom prst="ellipse">
          <a:avLst/>
        </a:prstGeom>
        <a:solidFill>
          <a:srgbClr val="EEEE84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913E74-7380-444A-BB69-182624FDCDDF}" type="datetimeFigureOut">
              <a:rPr lang="en-US" smtClean="0"/>
              <a:pPr/>
              <a:t>8/20/2017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C8E627-BE28-422D-9F47-896430EE74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938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33C6F-B183-48E7-966F-7BAD8491590B}" type="slidenum">
              <a:rPr lang="en-SG" smtClean="0">
                <a:solidFill>
                  <a:prstClr val="black"/>
                </a:solidFill>
              </a:rPr>
              <a:pPr/>
              <a:t>3</a:t>
            </a:fld>
            <a:endParaRPr lang="en-S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559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33C6F-B183-48E7-966F-7BAD8491590B}" type="slidenum">
              <a:rPr lang="en-SG" smtClean="0"/>
              <a:pPr/>
              <a:t>4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52966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33C6F-B183-48E7-966F-7BAD8491590B}" type="slidenum">
              <a:rPr lang="en-SG" smtClean="0"/>
              <a:pPr/>
              <a:t>5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638311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33C6F-B183-48E7-966F-7BAD8491590B}" type="slidenum">
              <a:rPr lang="en-SG" smtClean="0"/>
              <a:pPr/>
              <a:t>6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31952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33C6F-B183-48E7-966F-7BAD8491590B}" type="slidenum">
              <a:rPr lang="en-SG" smtClean="0"/>
              <a:pPr/>
              <a:t>7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71592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BA3E79-D443-0F42-AC2A-503C768B836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8876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endParaRPr lang="en-US" altLang="en-US" sz="1200" dirty="0" smtClean="0">
              <a:latin typeface="Calibri" charset="0"/>
            </a:endParaRPr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BA3E79-D443-0F42-AC2A-503C768B836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429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baseline="0" dirty="0" smtClean="0"/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33C6F-B183-48E7-966F-7BAD8491590B}" type="slidenum">
              <a:rPr lang="en-SG" smtClean="0"/>
              <a:pPr/>
              <a:t>11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926365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33C6F-B183-48E7-966F-7BAD8491590B}" type="slidenum">
              <a:rPr lang="en-SG" smtClean="0"/>
              <a:pPr/>
              <a:t>12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9497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7C1B8-C6E3-4F90-B3D4-909857952318}" type="datetimeFigureOut">
              <a:rPr lang="en-US" smtClean="0"/>
              <a:pPr/>
              <a:t>8/20/2017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9391-7579-46CC-AA23-7171A616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7C1B8-C6E3-4F90-B3D4-909857952318}" type="datetimeFigureOut">
              <a:rPr lang="en-US" smtClean="0"/>
              <a:pPr/>
              <a:t>8/20/2017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9391-7579-46CC-AA23-7171A616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7C1B8-C6E3-4F90-B3D4-909857952318}" type="datetimeFigureOut">
              <a:rPr lang="en-US" smtClean="0"/>
              <a:pPr/>
              <a:t>8/20/2017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9391-7579-46CC-AA23-7171A616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7C1B8-C6E3-4F90-B3D4-909857952318}" type="datetimeFigureOut">
              <a:rPr lang="en-US" smtClean="0"/>
              <a:pPr/>
              <a:t>8/20/2017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9391-7579-46CC-AA23-7171A616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7C1B8-C6E3-4F90-B3D4-909857952318}" type="datetimeFigureOut">
              <a:rPr lang="en-US" smtClean="0"/>
              <a:pPr/>
              <a:t>8/20/2017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9391-7579-46CC-AA23-7171A616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7C1B8-C6E3-4F90-B3D4-909857952318}" type="datetimeFigureOut">
              <a:rPr lang="en-US" smtClean="0"/>
              <a:pPr/>
              <a:t>8/20/2017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9391-7579-46CC-AA23-7171A616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7C1B8-C6E3-4F90-B3D4-909857952318}" type="datetimeFigureOut">
              <a:rPr lang="en-US" smtClean="0"/>
              <a:pPr/>
              <a:t>8/20/2017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9391-7579-46CC-AA23-7171A616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7C1B8-C6E3-4F90-B3D4-909857952318}" type="datetimeFigureOut">
              <a:rPr lang="en-US" smtClean="0"/>
              <a:pPr/>
              <a:t>8/20/2017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9391-7579-46CC-AA23-7171A616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7C1B8-C6E3-4F90-B3D4-909857952318}" type="datetimeFigureOut">
              <a:rPr lang="en-US" smtClean="0"/>
              <a:pPr/>
              <a:t>8/20/2017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9391-7579-46CC-AA23-7171A616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7C1B8-C6E3-4F90-B3D4-909857952318}" type="datetimeFigureOut">
              <a:rPr lang="en-US" smtClean="0"/>
              <a:pPr/>
              <a:t>8/20/2017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9391-7579-46CC-AA23-7171A616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7C1B8-C6E3-4F90-B3D4-909857952318}" type="datetimeFigureOut">
              <a:rPr lang="en-US" smtClean="0"/>
              <a:pPr/>
              <a:t>8/20/2017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9391-7579-46CC-AA23-7171A616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7C1B8-C6E3-4F90-B3D4-909857952318}" type="datetimeFigureOut">
              <a:rPr lang="en-US" smtClean="0"/>
              <a:pPr/>
              <a:t>8/20/2017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79391-7579-46CC-AA23-7171A616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52932"/>
            <a:ext cx="7772400" cy="2242868"/>
          </a:xfrm>
        </p:spPr>
        <p:txBody>
          <a:bodyPr>
            <a:normAutofit/>
          </a:bodyPr>
          <a:lstStyle/>
          <a:p>
            <a:r>
              <a:rPr lang="en-US" dirty="0" smtClean="0"/>
              <a:t>7</a:t>
            </a:r>
            <a:r>
              <a:rPr lang="en-US" baseline="30000" dirty="0" smtClean="0"/>
              <a:t>th</a:t>
            </a:r>
            <a:r>
              <a:rPr lang="en-US" dirty="0" smtClean="0"/>
              <a:t> Sub – Working Group on Spectrum Management (SSM) Meeting, </a:t>
            </a:r>
            <a:r>
              <a:rPr lang="en-US" dirty="0" err="1" smtClean="0"/>
              <a:t>Manilar</a:t>
            </a:r>
            <a:r>
              <a:rPr lang="en-US" dirty="0" smtClean="0"/>
              <a:t>, Philippine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274706"/>
            <a:ext cx="6400800" cy="1752600"/>
          </a:xfrm>
        </p:spPr>
        <p:txBody>
          <a:bodyPr/>
          <a:lstStyle/>
          <a:p>
            <a:r>
              <a:rPr lang="en-US" dirty="0" smtClean="0"/>
              <a:t>21 August 2017</a:t>
            </a:r>
            <a:endParaRPr lang="en-US" dirty="0"/>
          </a:p>
        </p:txBody>
      </p:sp>
      <p:pic>
        <p:nvPicPr>
          <p:cNvPr id="4" name="Picture 2" descr="http://t3.gstatic.com/images?q=tbn:ANd9GcREIKR4p-EYazqt1HKZCPJNFnUDkMqcDMZXOC69NLDO9nxAgTb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054" y="240396"/>
            <a:ext cx="1060822" cy="1060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E:\PTD Logo\mtc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88641"/>
            <a:ext cx="1224135" cy="1224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Dell\Pictures\myanmar fla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0" y="228600"/>
            <a:ext cx="1447800" cy="838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6"/>
          <p:cNvSpPr>
            <a:spLocks noChangeArrowheads="1"/>
          </p:cNvSpPr>
          <p:nvPr/>
        </p:nvSpPr>
        <p:spPr bwMode="auto">
          <a:xfrm>
            <a:off x="3616574" y="1620840"/>
            <a:ext cx="1847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GB" altLang="en-US" sz="140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959829" y="1003345"/>
            <a:ext cx="7526215" cy="520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AU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</a:rPr>
              <a:t> 1800 </a:t>
            </a:r>
            <a:r>
              <a:rPr lang="en-AU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</a:rPr>
              <a:t>MHz </a:t>
            </a:r>
            <a:r>
              <a:rPr lang="en-AU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</a:rPr>
              <a:t>Band Spectrum </a:t>
            </a:r>
            <a:r>
              <a:rPr lang="en-AU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</a:rPr>
              <a:t>Pricing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026775" y="4927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28600" y="1859101"/>
            <a:ext cx="8609795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190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indent="0"/>
            <a:endParaRPr lang="en-US" altLang="en-US" sz="2000" dirty="0" smtClean="0">
              <a:latin typeface="Calibri" charset="0"/>
            </a:endParaRPr>
          </a:p>
          <a:p>
            <a:pPr>
              <a:buFont typeface="Arial" charset="0"/>
              <a:buChar char="•"/>
            </a:pPr>
            <a:endParaRPr lang="en-US" altLang="en-US" sz="2000" dirty="0">
              <a:latin typeface="Calibri" charset="0"/>
            </a:endParaRPr>
          </a:p>
          <a:p>
            <a:pPr marL="0" indent="0">
              <a:buFont typeface="Arial" pitchFamily="34" charset="0"/>
              <a:buChar char="•"/>
            </a:pPr>
            <a:r>
              <a:rPr lang="en-US" altLang="en-US" sz="2000" b="1" dirty="0" smtClean="0">
                <a:latin typeface="Calibri" charset="0"/>
              </a:rPr>
              <a:t>    12 </a:t>
            </a:r>
            <a:r>
              <a:rPr lang="en-US" altLang="en-US" sz="2000" b="1" dirty="0">
                <a:latin typeface="Calibri" charset="0"/>
              </a:rPr>
              <a:t>year </a:t>
            </a:r>
            <a:r>
              <a:rPr lang="en-US" altLang="en-US" sz="2000" b="1" dirty="0" err="1" smtClean="0">
                <a:latin typeface="Calibri" charset="0"/>
              </a:rPr>
              <a:t>licence</a:t>
            </a:r>
            <a:r>
              <a:rPr lang="en-US" altLang="en-US" sz="2000" b="1" dirty="0" smtClean="0">
                <a:latin typeface="Calibri" charset="0"/>
              </a:rPr>
              <a:t>  duration was determined  and spectrum price was USD 80   </a:t>
            </a:r>
          </a:p>
          <a:p>
            <a:pPr marL="0" indent="0"/>
            <a:r>
              <a:rPr lang="en-US" altLang="en-US" sz="2000" b="1" dirty="0" smtClean="0">
                <a:latin typeface="Calibri" charset="0"/>
              </a:rPr>
              <a:t>      million </a:t>
            </a:r>
            <a:r>
              <a:rPr lang="en-US" altLang="en-US" sz="2000" b="1" dirty="0">
                <a:latin typeface="Calibri" charset="0"/>
              </a:rPr>
              <a:t>per </a:t>
            </a:r>
            <a:r>
              <a:rPr lang="en-US" altLang="en-US" sz="2000" b="1" dirty="0" smtClean="0">
                <a:latin typeface="Calibri" charset="0"/>
              </a:rPr>
              <a:t> paired </a:t>
            </a:r>
            <a:r>
              <a:rPr lang="en-US" altLang="en-US" sz="2000" b="1" dirty="0">
                <a:latin typeface="Calibri" charset="0"/>
              </a:rPr>
              <a:t>10 MHz 1800 MHz band allocation. </a:t>
            </a:r>
            <a:endParaRPr lang="en-US" altLang="en-US" sz="2000" b="1" dirty="0" smtClean="0">
              <a:latin typeface="Calibri" charset="0"/>
            </a:endParaRPr>
          </a:p>
          <a:p>
            <a:pPr marL="0" indent="0"/>
            <a:endParaRPr lang="en-US" altLang="en-US" sz="2000" b="1" dirty="0" smtClean="0">
              <a:latin typeface="Calibri" charset="0"/>
            </a:endParaRPr>
          </a:p>
          <a:p>
            <a:pPr marL="0" indent="0">
              <a:buFont typeface="Arial" pitchFamily="34" charset="0"/>
              <a:buChar char="•"/>
            </a:pPr>
            <a:r>
              <a:rPr lang="en-US" altLang="en-US" sz="2000" dirty="0" smtClean="0">
                <a:latin typeface="Calibri" charset="0"/>
              </a:rPr>
              <a:t>     </a:t>
            </a:r>
            <a:r>
              <a:rPr lang="en-US" altLang="en-US" sz="2000" b="1" dirty="0" err="1" smtClean="0">
                <a:latin typeface="Calibri" charset="0"/>
              </a:rPr>
              <a:t>MPT</a:t>
            </a:r>
            <a:r>
              <a:rPr lang="en-US" altLang="en-US" sz="2000" b="1" dirty="0" smtClean="0">
                <a:latin typeface="Calibri" charset="0"/>
              </a:rPr>
              <a:t>,  </a:t>
            </a:r>
            <a:r>
              <a:rPr lang="en-US" altLang="en-US" sz="2000" b="1" dirty="0" err="1" smtClean="0">
                <a:latin typeface="Calibri" charset="0"/>
              </a:rPr>
              <a:t>Teleonor</a:t>
            </a:r>
            <a:r>
              <a:rPr lang="en-US" altLang="en-US" sz="2000" b="1" dirty="0" smtClean="0">
                <a:latin typeface="Calibri" charset="0"/>
              </a:rPr>
              <a:t> and </a:t>
            </a:r>
            <a:r>
              <a:rPr lang="en-US" altLang="en-US" sz="2000" b="1" dirty="0" err="1" smtClean="0">
                <a:latin typeface="Calibri" charset="0"/>
              </a:rPr>
              <a:t>Ooredoo</a:t>
            </a:r>
            <a:r>
              <a:rPr lang="en-US" altLang="en-US" sz="2000" b="1" dirty="0" smtClean="0">
                <a:latin typeface="Calibri" charset="0"/>
              </a:rPr>
              <a:t>  have the 1800 MHz Spectrum License (for 12 </a:t>
            </a:r>
          </a:p>
          <a:p>
            <a:pPr marL="0" indent="0"/>
            <a:r>
              <a:rPr lang="en-US" altLang="en-US" sz="2000" b="1" dirty="0" smtClean="0">
                <a:latin typeface="Calibri" charset="0"/>
              </a:rPr>
              <a:t>       years) with the effective Date (19</a:t>
            </a:r>
            <a:r>
              <a:rPr lang="en-US" altLang="en-US" sz="2000" b="1" baseline="30000" dirty="0" smtClean="0">
                <a:latin typeface="Calibri" charset="0"/>
              </a:rPr>
              <a:t>th</a:t>
            </a:r>
            <a:r>
              <a:rPr lang="en-US" altLang="en-US" sz="2000" b="1" dirty="0" smtClean="0">
                <a:latin typeface="Calibri" charset="0"/>
              </a:rPr>
              <a:t> May 2017)</a:t>
            </a:r>
          </a:p>
          <a:p>
            <a:pPr marL="0" indent="0"/>
            <a:endParaRPr lang="en-US" altLang="en-US" sz="2000" b="1" dirty="0" smtClean="0">
              <a:latin typeface="Calibri" charset="0"/>
            </a:endParaRPr>
          </a:p>
          <a:p>
            <a:pPr marL="0" indent="0"/>
            <a:endParaRPr lang="en-US" altLang="en-US" sz="2000" b="1" dirty="0">
              <a:latin typeface="Calibri" charset="0"/>
            </a:endParaRPr>
          </a:p>
          <a:p>
            <a:r>
              <a:rPr lang="en-US" altLang="en-US" sz="2000" b="1" dirty="0" smtClean="0">
                <a:latin typeface="Calibri" charset="0"/>
              </a:rPr>
              <a:t> </a:t>
            </a:r>
            <a:endParaRPr lang="en-US" altLang="en-US" sz="2000" b="1" dirty="0" smtClean="0">
              <a:latin typeface="Calibri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F149F7B-6689-9044-96AE-B338C29B75CE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73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914400"/>
            <a:ext cx="8424936" cy="420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SG" dirty="0" smtClean="0"/>
              <a:t>According to the Spectrum Rules, t</a:t>
            </a:r>
            <a:r>
              <a:rPr lang="en-US" dirty="0" smtClean="0"/>
              <a:t>he following bands, which are identified by the </a:t>
            </a:r>
            <a:r>
              <a:rPr lang="en-US" dirty="0" err="1" smtClean="0"/>
              <a:t>ITU</a:t>
            </a:r>
            <a:r>
              <a:rPr lang="en-US" dirty="0" smtClean="0"/>
              <a:t> (Section 5.150 of Volume 1 of the Radio Rules) for use by industrial, scientific and medical equipment, may be used by Radio Apparatus without the need for obtaining a License  -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dirty="0" smtClean="0"/>
              <a:t> 13 553-13 567 kHz (centre frequency 13 560 kHz),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dirty="0" smtClean="0"/>
              <a:t>26 957-27 283 kHz (centre frequency 27 120 kHz),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dirty="0" smtClean="0"/>
              <a:t> 40.66-40.70 MHz (</a:t>
            </a:r>
            <a:r>
              <a:rPr lang="en-US" dirty="0" err="1" smtClean="0"/>
              <a:t>centre</a:t>
            </a:r>
            <a:r>
              <a:rPr lang="en-US" dirty="0" smtClean="0"/>
              <a:t> frequency 40.68 MHz),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dirty="0" smtClean="0"/>
              <a:t>2400-2500 MHz (</a:t>
            </a:r>
            <a:r>
              <a:rPr lang="en-US" dirty="0" err="1" smtClean="0"/>
              <a:t>centre</a:t>
            </a:r>
            <a:r>
              <a:rPr lang="en-US" dirty="0" smtClean="0"/>
              <a:t> frequency 2 450 MHz),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dirty="0" smtClean="0"/>
              <a:t> 5725-5875 MHz (</a:t>
            </a:r>
            <a:r>
              <a:rPr lang="en-US" dirty="0" err="1" smtClean="0"/>
              <a:t>centre</a:t>
            </a:r>
            <a:r>
              <a:rPr lang="en-US" dirty="0" smtClean="0"/>
              <a:t> frequency 5 800 MHz),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dirty="0" smtClean="0"/>
              <a:t>24-24.25 GHz (</a:t>
            </a:r>
            <a:r>
              <a:rPr lang="en-US" dirty="0" err="1" smtClean="0"/>
              <a:t>centre</a:t>
            </a:r>
            <a:r>
              <a:rPr lang="en-US" dirty="0" smtClean="0"/>
              <a:t> frequency 24.125 GHz)  </a:t>
            </a:r>
            <a:endParaRPr lang="en-SG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116632"/>
            <a:ext cx="8229600" cy="7060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Unlicensed Band in Myanmar</a:t>
            </a:r>
            <a:endParaRPr lang="en-C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823BD-3E29-41FB-8F23-59370B322ADA}" type="slidenum">
              <a:rPr lang="en-SG" smtClean="0"/>
              <a:pPr/>
              <a:t>11</a:t>
            </a:fld>
            <a:endParaRPr lang="en-SG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5638800"/>
            <a:ext cx="868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 smtClean="0"/>
              <a:t>Working for  the development of  necessary guidelines  such as </a:t>
            </a:r>
            <a:r>
              <a:rPr lang="en-US" b="1" dirty="0" err="1" smtClean="0"/>
              <a:t>SRD</a:t>
            </a:r>
            <a:r>
              <a:rPr lang="en-US" b="1" dirty="0" smtClean="0"/>
              <a:t>   rules  for the use of unlicensed bands user in Myanmar.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713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260648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Conclusion</a:t>
            </a:r>
            <a:endParaRPr lang="en-SG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835725"/>
            <a:ext cx="8305800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§"/>
            </a:pPr>
            <a:r>
              <a:rPr lang="en-SG" sz="2000" dirty="0"/>
              <a:t>In Spectrum Management </a:t>
            </a:r>
            <a:r>
              <a:rPr lang="en-SG" sz="2000" dirty="0" smtClean="0"/>
              <a:t>process, </a:t>
            </a:r>
            <a:r>
              <a:rPr lang="en-SG" sz="2000" dirty="0"/>
              <a:t>Myanmar is the initial stages of transition from the traditional administrative </a:t>
            </a:r>
            <a:r>
              <a:rPr lang="en-SG" sz="2000" dirty="0" smtClean="0"/>
              <a:t>approach ( first-come-first serves basics)  </a:t>
            </a:r>
            <a:r>
              <a:rPr lang="en-SG" sz="2000" dirty="0"/>
              <a:t>to the market-based approach. </a:t>
            </a:r>
          </a:p>
          <a:p>
            <a:pPr marL="285750" indent="-285750" algn="just">
              <a:buFont typeface="Wingdings" pitchFamily="2" charset="2"/>
              <a:buChar char="§"/>
            </a:pPr>
            <a:endParaRPr lang="en-SG" sz="2000" dirty="0" smtClean="0"/>
          </a:p>
          <a:p>
            <a:pPr marL="285750" indent="-285750" algn="just">
              <a:buFont typeface="Wingdings" pitchFamily="2" charset="2"/>
              <a:buChar char="§"/>
            </a:pPr>
            <a:r>
              <a:rPr lang="en-SG" sz="2000" dirty="0" smtClean="0"/>
              <a:t>The </a:t>
            </a:r>
            <a:r>
              <a:rPr lang="en-SG" sz="2000" dirty="0"/>
              <a:t>opportunity to make efficient use of </a:t>
            </a:r>
            <a:r>
              <a:rPr lang="en-SG" sz="2000" dirty="0" smtClean="0"/>
              <a:t>Spectrum.</a:t>
            </a:r>
          </a:p>
          <a:p>
            <a:pPr marL="285750" indent="-285750" algn="just">
              <a:buFont typeface="Wingdings" pitchFamily="2" charset="2"/>
              <a:buChar char="§"/>
            </a:pPr>
            <a:endParaRPr lang="en-SG" sz="2000" dirty="0"/>
          </a:p>
          <a:p>
            <a:pPr marL="285750" indent="-285750" algn="just">
              <a:buFont typeface="Wingdings" pitchFamily="2" charset="2"/>
              <a:buChar char="§"/>
            </a:pPr>
            <a:r>
              <a:rPr lang="en-SG" sz="2000" dirty="0" smtClean="0"/>
              <a:t>Law  and Regulation are applying for the Licensee.</a:t>
            </a:r>
          </a:p>
          <a:p>
            <a:pPr algn="just"/>
            <a:endParaRPr lang="en-SG" sz="2000" dirty="0"/>
          </a:p>
          <a:p>
            <a:pPr marL="285750" indent="-285750" algn="just">
              <a:buFont typeface="Wingdings" pitchFamily="2" charset="2"/>
              <a:buChar char="§"/>
            </a:pPr>
            <a:r>
              <a:rPr lang="en-SG" sz="2000" dirty="0" smtClean="0"/>
              <a:t>Challenges in Human Resources and </a:t>
            </a:r>
            <a:r>
              <a:rPr lang="en-SG" sz="2000" dirty="0"/>
              <a:t>Institutional capacity  </a:t>
            </a:r>
            <a:r>
              <a:rPr lang="en-SG" sz="2000" dirty="0" smtClean="0"/>
              <a:t>in Spectrum Management.</a:t>
            </a:r>
          </a:p>
          <a:p>
            <a:pPr marL="285750" indent="-285750" algn="just">
              <a:buFont typeface="Wingdings" pitchFamily="2" charset="2"/>
              <a:buChar char="§"/>
            </a:pPr>
            <a:endParaRPr lang="en-SG" sz="2000" dirty="0"/>
          </a:p>
          <a:p>
            <a:pPr marL="285750" indent="-285750" algn="just">
              <a:buFont typeface="Wingdings" pitchFamily="2" charset="2"/>
              <a:buChar char="§"/>
            </a:pPr>
            <a:r>
              <a:rPr lang="en-SG" sz="2000" dirty="0" smtClean="0"/>
              <a:t>Cross-border </a:t>
            </a:r>
            <a:r>
              <a:rPr lang="en-SG" sz="2000" dirty="0"/>
              <a:t>interference issues </a:t>
            </a:r>
            <a:r>
              <a:rPr lang="en-SG" sz="2000" dirty="0" smtClean="0"/>
              <a:t> will cooperation and coordination between  the countries.</a:t>
            </a:r>
          </a:p>
          <a:p>
            <a:pPr marL="285750" indent="-285750" algn="just">
              <a:buFont typeface="Wingdings" pitchFamily="2" charset="2"/>
              <a:buChar char="§"/>
            </a:pPr>
            <a:endParaRPr lang="en-SG" sz="2000" dirty="0" smtClean="0"/>
          </a:p>
          <a:p>
            <a:pPr marL="285750" indent="-285750" algn="just"/>
            <a:endParaRPr lang="en-SG" sz="2000" dirty="0" smtClean="0"/>
          </a:p>
          <a:p>
            <a:pPr marL="285750" indent="-285750" algn="just"/>
            <a:endParaRPr lang="en-SG" sz="2000" dirty="0"/>
          </a:p>
          <a:p>
            <a:pPr marL="285750" indent="-285750" algn="just">
              <a:buFont typeface="Wingdings" pitchFamily="2" charset="2"/>
              <a:buChar char="§"/>
            </a:pPr>
            <a:endParaRPr lang="en-SG" sz="2000" dirty="0" smtClean="0"/>
          </a:p>
          <a:p>
            <a:pPr marL="285750" indent="-285750" algn="just">
              <a:buFont typeface="Wingdings" pitchFamily="2" charset="2"/>
              <a:buChar char="§"/>
            </a:pPr>
            <a:endParaRPr lang="en-SG" sz="2000" dirty="0"/>
          </a:p>
          <a:p>
            <a:pPr marL="285750" indent="-285750" algn="just">
              <a:buFont typeface="Wingdings" pitchFamily="2" charset="2"/>
              <a:buChar char="§"/>
            </a:pPr>
            <a:endParaRPr lang="en-SG" sz="2000" dirty="0" smtClean="0"/>
          </a:p>
          <a:p>
            <a:pPr marL="285750" indent="-285750" algn="just">
              <a:buFont typeface="Wingdings" pitchFamily="2" charset="2"/>
              <a:buChar char="§"/>
            </a:pPr>
            <a:endParaRPr lang="en-SG" sz="2000" dirty="0"/>
          </a:p>
          <a:p>
            <a:pPr marL="285750" indent="-285750" algn="just">
              <a:buFont typeface="Wingdings" pitchFamily="2" charset="2"/>
              <a:buChar char="§"/>
            </a:pPr>
            <a:endParaRPr lang="en-SG" sz="2000" dirty="0" smtClean="0"/>
          </a:p>
          <a:p>
            <a:pPr marL="285750" indent="-285750" algn="just">
              <a:buFont typeface="Wingdings" pitchFamily="2" charset="2"/>
              <a:buChar char="§"/>
            </a:pPr>
            <a:endParaRPr lang="en-SG" sz="2000" dirty="0"/>
          </a:p>
          <a:p>
            <a:pPr marL="285750" indent="-285750" algn="just">
              <a:buFont typeface="Wingdings" pitchFamily="2" charset="2"/>
              <a:buChar char="§"/>
            </a:pPr>
            <a:endParaRPr lang="en-SG" sz="20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823BD-3E29-41FB-8F23-59370B322ADA}" type="slidenum">
              <a:rPr lang="en-SG" smtClean="0"/>
              <a:pPr/>
              <a:t>12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00974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5720" y="2132856"/>
            <a:ext cx="4896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6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</a:t>
            </a:r>
            <a:endParaRPr lang="en-SG" sz="60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046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indicators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324" y="1727200"/>
            <a:ext cx="8829675" cy="4660900"/>
          </a:xfrm>
        </p:spPr>
        <p:txBody>
          <a:bodyPr>
            <a:normAutofit/>
          </a:bodyPr>
          <a:lstStyle/>
          <a:p>
            <a:r>
              <a:rPr lang="en-US" sz="2200" dirty="0" smtClean="0"/>
              <a:t>Population ;  51 Million</a:t>
            </a:r>
          </a:p>
          <a:p>
            <a:r>
              <a:rPr lang="en-US" sz="2200" dirty="0" smtClean="0"/>
              <a:t>GDP :   7278046.50 Million </a:t>
            </a:r>
            <a:r>
              <a:rPr lang="en-US" sz="2200" dirty="0" err="1" smtClean="0"/>
              <a:t>Kyats</a:t>
            </a:r>
            <a:r>
              <a:rPr lang="en-US" sz="2200" dirty="0" smtClean="0"/>
              <a:t> (2015)</a:t>
            </a:r>
          </a:p>
          <a:p>
            <a:r>
              <a:rPr lang="en-US" sz="2200" dirty="0" smtClean="0"/>
              <a:t>Number </a:t>
            </a:r>
            <a:r>
              <a:rPr lang="en-US" sz="2200" dirty="0"/>
              <a:t>of </a:t>
            </a:r>
            <a:r>
              <a:rPr lang="en-US" sz="2200" dirty="0" smtClean="0"/>
              <a:t>Mobile </a:t>
            </a:r>
            <a:r>
              <a:rPr lang="en-US" sz="2200" dirty="0"/>
              <a:t>O</a:t>
            </a:r>
            <a:r>
              <a:rPr lang="en-US" sz="2200" dirty="0" smtClean="0"/>
              <a:t>perators</a:t>
            </a:r>
            <a:r>
              <a:rPr lang="en-US" sz="2200" dirty="0"/>
              <a:t>: </a:t>
            </a:r>
            <a:r>
              <a:rPr lang="en-US" sz="2200" dirty="0" smtClean="0"/>
              <a:t> 4 ( </a:t>
            </a:r>
            <a:r>
              <a:rPr lang="en-US" sz="2200" dirty="0" err="1" smtClean="0"/>
              <a:t>MPT</a:t>
            </a:r>
            <a:r>
              <a:rPr lang="en-US" sz="2200" dirty="0" smtClean="0"/>
              <a:t>, Telenor, </a:t>
            </a:r>
            <a:r>
              <a:rPr lang="en-US" sz="2200" dirty="0" err="1" smtClean="0"/>
              <a:t>Ooredoo</a:t>
            </a:r>
            <a:r>
              <a:rPr lang="en-US" sz="2200" dirty="0" smtClean="0"/>
              <a:t>, </a:t>
            </a:r>
            <a:r>
              <a:rPr lang="en-US" sz="2200" dirty="0" err="1" smtClean="0"/>
              <a:t>Mytel</a:t>
            </a:r>
            <a:r>
              <a:rPr lang="en-US" sz="2200" dirty="0" smtClean="0"/>
              <a:t> )</a:t>
            </a:r>
          </a:p>
          <a:p>
            <a:r>
              <a:rPr lang="en-US" sz="2200" dirty="0" smtClean="0"/>
              <a:t>Number of Fixed Line Operator ; 1 (Only </a:t>
            </a:r>
            <a:r>
              <a:rPr lang="en-US" sz="2200" dirty="0" err="1" smtClean="0"/>
              <a:t>MPT</a:t>
            </a:r>
            <a:r>
              <a:rPr lang="en-US" sz="2200" dirty="0" smtClean="0"/>
              <a:t>)</a:t>
            </a:r>
            <a:endParaRPr lang="en-US" sz="2200" dirty="0"/>
          </a:p>
          <a:p>
            <a:r>
              <a:rPr lang="en-US" sz="2200" dirty="0"/>
              <a:t>License types: </a:t>
            </a:r>
            <a:r>
              <a:rPr lang="en-US" sz="2200" dirty="0" err="1" smtClean="0"/>
              <a:t>NFS</a:t>
            </a:r>
            <a:r>
              <a:rPr lang="en-US" sz="2200" dirty="0" smtClean="0"/>
              <a:t>-I( 45), NS (15), </a:t>
            </a:r>
            <a:r>
              <a:rPr lang="en-US" sz="2200" dirty="0"/>
              <a:t>AS </a:t>
            </a:r>
            <a:r>
              <a:rPr lang="en-US" sz="2200" dirty="0" smtClean="0"/>
              <a:t>( 21) &amp; </a:t>
            </a:r>
            <a:r>
              <a:rPr lang="en-US" sz="2200" dirty="0" err="1" smtClean="0"/>
              <a:t>NFS</a:t>
            </a:r>
            <a:r>
              <a:rPr lang="en-US" sz="2200" dirty="0" smtClean="0"/>
              <a:t>-C (42)</a:t>
            </a:r>
            <a:endParaRPr lang="en-US" sz="2200" dirty="0"/>
          </a:p>
          <a:p>
            <a:r>
              <a:rPr lang="en-US" sz="2200" dirty="0"/>
              <a:t>Number </a:t>
            </a:r>
            <a:r>
              <a:rPr lang="en-US" sz="2200" dirty="0" smtClean="0"/>
              <a:t>of total  </a:t>
            </a:r>
            <a:r>
              <a:rPr lang="en-US" sz="2200" dirty="0"/>
              <a:t>L</a:t>
            </a:r>
            <a:r>
              <a:rPr lang="en-US" sz="2200" dirty="0" smtClean="0"/>
              <a:t>icensees</a:t>
            </a:r>
            <a:r>
              <a:rPr lang="en-US" sz="2200" dirty="0"/>
              <a:t>: </a:t>
            </a:r>
            <a:r>
              <a:rPr lang="en-US" sz="2200" dirty="0" smtClean="0"/>
              <a:t>127</a:t>
            </a:r>
            <a:endParaRPr lang="en-US" sz="2200" dirty="0"/>
          </a:p>
          <a:p>
            <a:r>
              <a:rPr lang="en-US" sz="2200" dirty="0"/>
              <a:t>Mobile penetration rate: </a:t>
            </a:r>
            <a:r>
              <a:rPr lang="en-US" sz="2200" dirty="0" smtClean="0"/>
              <a:t>100.68% </a:t>
            </a:r>
            <a:r>
              <a:rPr lang="en-US" sz="2200" dirty="0"/>
              <a:t>(by number of </a:t>
            </a:r>
            <a:r>
              <a:rPr lang="en-US" sz="2200" dirty="0" err="1" smtClean="0"/>
              <a:t>SIMs</a:t>
            </a:r>
            <a:r>
              <a:rPr lang="en-US" sz="2200" dirty="0" smtClean="0"/>
              <a:t>)</a:t>
            </a:r>
            <a:endParaRPr lang="en-US" sz="2200" dirty="0"/>
          </a:p>
          <a:p>
            <a:r>
              <a:rPr lang="en-US" sz="2200" dirty="0"/>
              <a:t>Internet penetration rate: </a:t>
            </a:r>
            <a:r>
              <a:rPr lang="en-US" sz="2200" dirty="0" smtClean="0"/>
              <a:t>  ~ 90.93%</a:t>
            </a:r>
          </a:p>
          <a:p>
            <a:r>
              <a:rPr lang="en-US" sz="2200" dirty="0" smtClean="0"/>
              <a:t>Total International Bandwidth Capacity : 324 </a:t>
            </a:r>
            <a:r>
              <a:rPr lang="en-US" sz="2200" dirty="0" err="1" smtClean="0"/>
              <a:t>Gbps</a:t>
            </a:r>
            <a:endParaRPr lang="en-US" sz="2200" dirty="0" smtClean="0"/>
          </a:p>
          <a:p>
            <a:r>
              <a:rPr lang="en-US" sz="2200" dirty="0" smtClean="0"/>
              <a:t>Total Backbone Fiber Length; ~ 38000 Kilo Meter </a:t>
            </a: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95293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Straight Connector 44"/>
          <p:cNvCxnSpPr/>
          <p:nvPr/>
        </p:nvCxnSpPr>
        <p:spPr>
          <a:xfrm>
            <a:off x="6400478" y="2631033"/>
            <a:ext cx="60942" cy="3153751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75000"/>
              </a:srgbClr>
            </a:solidFill>
            <a:prstDash val="dash"/>
          </a:ln>
          <a:effectLst/>
        </p:spPr>
      </p:cxnSp>
      <p:sp>
        <p:nvSpPr>
          <p:cNvPr id="47" name="Rectangle 2"/>
          <p:cNvSpPr txBox="1">
            <a:spLocks noChangeArrowheads="1"/>
          </p:cNvSpPr>
          <p:nvPr/>
        </p:nvSpPr>
        <p:spPr bwMode="auto">
          <a:xfrm>
            <a:off x="323528" y="404664"/>
            <a:ext cx="8424935" cy="607572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rgbClr val="000000"/>
                </a:solidFill>
                <a:latin typeface="Arial"/>
                <a:ea typeface="ＭＳ Ｐゴシック" charset="-128"/>
                <a:cs typeface="Arial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en-GB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IMT Spectrum Landscape in Myanmar Today</a:t>
            </a:r>
            <a:endParaRPr lang="en-GB" sz="1800" b="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Title 1"/>
          <p:cNvSpPr txBox="1">
            <a:spLocks/>
          </p:cNvSpPr>
          <p:nvPr/>
        </p:nvSpPr>
        <p:spPr bwMode="auto">
          <a:xfrm>
            <a:off x="687336" y="2009811"/>
            <a:ext cx="731158" cy="338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nb-NO" sz="14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MHz</a:t>
            </a:r>
            <a:endParaRPr lang="en-US" sz="1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751669" y="2618678"/>
            <a:ext cx="630986" cy="432048"/>
          </a:xfrm>
          <a:prstGeom prst="roundRect">
            <a:avLst/>
          </a:prstGeom>
          <a:solidFill>
            <a:srgbClr val="CC00FF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400" b="1" kern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2100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751669" y="3429000"/>
            <a:ext cx="630986" cy="432048"/>
          </a:xfrm>
          <a:prstGeom prst="roundRect">
            <a:avLst/>
          </a:prstGeom>
          <a:solidFill>
            <a:srgbClr val="CC00FF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400" b="1" kern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900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1608791" y="2618678"/>
            <a:ext cx="1489046" cy="432048"/>
          </a:xfrm>
          <a:prstGeom prst="roundRect">
            <a:avLst/>
          </a:prstGeom>
          <a:solidFill>
            <a:srgbClr val="FFFF00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srgbClr val="000000"/>
                </a:solidFill>
                <a:cs typeface="Calibri" pitchFamily="34" charset="0"/>
              </a:rPr>
              <a:t>15+15 MHz </a:t>
            </a:r>
          </a:p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srgbClr val="000000"/>
                </a:solidFill>
                <a:cs typeface="Calibri" pitchFamily="34" charset="0"/>
              </a:rPr>
              <a:t>(FDD) 3G/4G</a:t>
            </a:r>
            <a:endParaRPr lang="en-US" sz="1200" b="1" kern="0" dirty="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55" name="Right Brace 54"/>
          <p:cNvSpPr/>
          <p:nvPr/>
        </p:nvSpPr>
        <p:spPr>
          <a:xfrm>
            <a:off x="1702797" y="1012236"/>
            <a:ext cx="199407" cy="1512168"/>
          </a:xfrm>
          <a:prstGeom prst="rightBrace">
            <a:avLst/>
          </a:prstGeom>
          <a:noFill/>
          <a:ln w="9525" cap="flat" cmpd="sng" algn="ctr">
            <a:solidFill>
              <a:srgbClr val="00ACE7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>
              <a:rot lat="0" lon="5400000" rev="0"/>
            </a:camera>
            <a:lightRig rig="threePt" dir="t"/>
          </a:scene3d>
        </p:spPr>
        <p:txBody>
          <a:bodyPr rtlCol="0"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endParaRPr lang="en-US" kern="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>
            <a:off x="3177315" y="2637393"/>
            <a:ext cx="0" cy="3147391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75000"/>
              </a:srgbClr>
            </a:solidFill>
            <a:prstDash val="dash"/>
          </a:ln>
          <a:effectLst/>
        </p:spPr>
      </p:cxnSp>
      <p:cxnSp>
        <p:nvCxnSpPr>
          <p:cNvPr id="59" name="Straight Connector 58"/>
          <p:cNvCxnSpPr/>
          <p:nvPr/>
        </p:nvCxnSpPr>
        <p:spPr>
          <a:xfrm>
            <a:off x="4772570" y="2637393"/>
            <a:ext cx="0" cy="3147391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75000"/>
              </a:srgbClr>
            </a:solidFill>
            <a:prstDash val="dash"/>
          </a:ln>
          <a:effectLst/>
        </p:spPr>
      </p:cxnSp>
      <p:pic>
        <p:nvPicPr>
          <p:cNvPr id="61" name="Picture 7" descr="http://www.myjobs.com.mm/ProfileImages/TelenorMyanmar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7" t="4827" r="8058"/>
          <a:stretch/>
        </p:blipFill>
        <p:spPr bwMode="auto">
          <a:xfrm>
            <a:off x="3246751" y="1729209"/>
            <a:ext cx="1380049" cy="514962"/>
          </a:xfrm>
          <a:prstGeom prst="rect">
            <a:avLst/>
          </a:prstGeom>
          <a:solidFill>
            <a:schemeClr val="accent2"/>
          </a:solidFill>
          <a:ln>
            <a:solidFill>
              <a:srgbClr val="002060"/>
            </a:solidFill>
          </a:ln>
          <a:extLst/>
        </p:spPr>
      </p:pic>
      <p:cxnSp>
        <p:nvCxnSpPr>
          <p:cNvPr id="62" name="Straight Connector 61"/>
          <p:cNvCxnSpPr/>
          <p:nvPr/>
        </p:nvCxnSpPr>
        <p:spPr>
          <a:xfrm>
            <a:off x="1521699" y="2613145"/>
            <a:ext cx="0" cy="3277517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75000"/>
              </a:srgbClr>
            </a:solidFill>
            <a:prstDash val="dash"/>
          </a:ln>
          <a:effectLst/>
        </p:spPr>
      </p:cxnSp>
      <p:pic>
        <p:nvPicPr>
          <p:cNvPr id="63" name="Picture 9" descr="http://www.ooredoo.com/media/thumbnail/country-logo-280-140/00dd906f738931316a658887118027d3/20131030_Ooredoo-Logo-Myanmar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" t="30701" r="7074" b="31513"/>
          <a:stretch/>
        </p:blipFill>
        <p:spPr bwMode="auto">
          <a:xfrm>
            <a:off x="4845295" y="1719718"/>
            <a:ext cx="1522535" cy="524454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Rounded Rectangle 66"/>
          <p:cNvSpPr/>
          <p:nvPr/>
        </p:nvSpPr>
        <p:spPr>
          <a:xfrm>
            <a:off x="3246746" y="3429000"/>
            <a:ext cx="1489046" cy="432048"/>
          </a:xfrm>
          <a:prstGeom prst="roundRect">
            <a:avLst/>
          </a:prstGeom>
          <a:solidFill>
            <a:srgbClr val="00B0F0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srgbClr val="000000"/>
                </a:solidFill>
                <a:cs typeface="Calibri" pitchFamily="34" charset="0"/>
              </a:rPr>
              <a:t>7.5+7.5 MHz </a:t>
            </a:r>
          </a:p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srgbClr val="000000"/>
                </a:solidFill>
                <a:cs typeface="Calibri" pitchFamily="34" charset="0"/>
              </a:rPr>
              <a:t>(FDD) 2G/3G</a:t>
            </a:r>
            <a:endParaRPr lang="en-US" sz="1200" b="1" kern="0" dirty="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4850495" y="3429000"/>
            <a:ext cx="1489046" cy="432048"/>
          </a:xfrm>
          <a:prstGeom prst="roundRect">
            <a:avLst/>
          </a:prstGeom>
          <a:solidFill>
            <a:schemeClr val="accent5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srgbClr val="000000"/>
                </a:solidFill>
                <a:cs typeface="Calibri" pitchFamily="34" charset="0"/>
              </a:rPr>
              <a:t>7.5+7.5 MHz </a:t>
            </a:r>
          </a:p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srgbClr val="000000"/>
                </a:solidFill>
                <a:cs typeface="Calibri" pitchFamily="34" charset="0"/>
              </a:rPr>
              <a:t>(FDD) 3G</a:t>
            </a:r>
            <a:endParaRPr lang="en-US" sz="1200" b="1" kern="0" dirty="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6426779" y="3429000"/>
            <a:ext cx="1552587" cy="435902"/>
          </a:xfrm>
          <a:prstGeom prst="roundRect">
            <a:avLst/>
          </a:prstGeom>
          <a:solidFill>
            <a:srgbClr val="92D050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prstClr val="black"/>
                </a:solidFill>
                <a:cs typeface="Calibri" pitchFamily="34" charset="0"/>
              </a:rPr>
              <a:t>5+5 MHz </a:t>
            </a:r>
          </a:p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prstClr val="black"/>
                </a:solidFill>
                <a:cs typeface="Calibri" pitchFamily="34" charset="0"/>
              </a:rPr>
              <a:t>(FDD)</a:t>
            </a:r>
            <a:endParaRPr lang="en-US" sz="1200" b="1" kern="0" dirty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75" name="Rounded Rectangle 74"/>
          <p:cNvSpPr/>
          <p:nvPr/>
        </p:nvSpPr>
        <p:spPr>
          <a:xfrm>
            <a:off x="6503717" y="2618678"/>
            <a:ext cx="883482" cy="432048"/>
          </a:xfrm>
          <a:prstGeom prst="roundRect">
            <a:avLst/>
          </a:prstGeom>
          <a:solidFill>
            <a:srgbClr val="92D050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lIns="0" rIns="0" rtlCol="0"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srgbClr val="000000"/>
                </a:solidFill>
                <a:cs typeface="Calibri" pitchFamily="34" charset="0"/>
              </a:rPr>
              <a:t>10+10MHz</a:t>
            </a:r>
          </a:p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srgbClr val="000000"/>
                </a:solidFill>
                <a:cs typeface="Calibri" pitchFamily="34" charset="0"/>
              </a:rPr>
              <a:t>(FDD)</a:t>
            </a:r>
            <a:endParaRPr lang="en-US" sz="1200" b="1" kern="0" dirty="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76" name="Rounded Rectangle 75"/>
          <p:cNvSpPr/>
          <p:nvPr/>
        </p:nvSpPr>
        <p:spPr>
          <a:xfrm>
            <a:off x="7369430" y="2618678"/>
            <a:ext cx="658954" cy="432048"/>
          </a:xfrm>
          <a:prstGeom prst="roundRect">
            <a:avLst/>
          </a:prstGeom>
          <a:noFill/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lIns="0" tIns="0" rtlCol="0"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en-US" sz="1200" kern="0" dirty="0" smtClean="0">
                <a:solidFill>
                  <a:prstClr val="black"/>
                </a:solidFill>
                <a:cs typeface="Calibri" pitchFamily="34" charset="0"/>
              </a:rPr>
              <a:t>5+5MHz (option)</a:t>
            </a:r>
            <a:endParaRPr lang="en-US" sz="1200" kern="0" dirty="0">
              <a:solidFill>
                <a:prstClr val="black"/>
              </a:solidFill>
              <a:cs typeface="Calibri" pitchFamily="34" charset="0"/>
            </a:endParaRP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7509" y="1730391"/>
            <a:ext cx="1489045" cy="513780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78" name="Rounded Rectangle 77"/>
          <p:cNvSpPr/>
          <p:nvPr/>
        </p:nvSpPr>
        <p:spPr>
          <a:xfrm>
            <a:off x="3241647" y="2629564"/>
            <a:ext cx="1489046" cy="432048"/>
          </a:xfrm>
          <a:prstGeom prst="roundRect">
            <a:avLst/>
          </a:prstGeom>
          <a:solidFill>
            <a:srgbClr val="00B0F0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srgbClr val="000000"/>
                </a:solidFill>
                <a:cs typeface="Calibri" pitchFamily="34" charset="0"/>
              </a:rPr>
              <a:t>15+15 MHz </a:t>
            </a:r>
          </a:p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srgbClr val="000000"/>
                </a:solidFill>
                <a:cs typeface="Calibri" pitchFamily="34" charset="0"/>
              </a:rPr>
              <a:t>(FDD) 3G/4G</a:t>
            </a:r>
            <a:endParaRPr lang="en-US" sz="1200" b="1" kern="0" dirty="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461419" y="1708851"/>
            <a:ext cx="1436915" cy="52322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0099"/>
                </a:solidFill>
              </a:rPr>
              <a:t>Mytel</a:t>
            </a:r>
            <a:endParaRPr lang="en-US" sz="2800" b="1" dirty="0">
              <a:solidFill>
                <a:srgbClr val="000099"/>
              </a:solidFill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596584" y="3429000"/>
            <a:ext cx="1501255" cy="432048"/>
          </a:xfrm>
          <a:prstGeom prst="roundRect">
            <a:avLst/>
          </a:prstGeom>
          <a:solidFill>
            <a:srgbClr val="FFFF00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srgbClr val="000000"/>
                </a:solidFill>
                <a:cs typeface="Calibri" pitchFamily="34" charset="0"/>
              </a:rPr>
              <a:t>10+10 MHz</a:t>
            </a:r>
          </a:p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srgbClr val="000000"/>
                </a:solidFill>
                <a:cs typeface="Calibri" pitchFamily="34" charset="0"/>
              </a:rPr>
              <a:t>(FDD) 2G/3G</a:t>
            </a:r>
            <a:endParaRPr lang="en-US" sz="1200" b="1" kern="0" dirty="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4852126" y="2629564"/>
            <a:ext cx="1489046" cy="432048"/>
          </a:xfrm>
          <a:prstGeom prst="roundRect">
            <a:avLst/>
          </a:prstGeom>
          <a:solidFill>
            <a:schemeClr val="accent5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srgbClr val="000000"/>
                </a:solidFill>
                <a:cs typeface="Calibri" pitchFamily="34" charset="0"/>
              </a:rPr>
              <a:t>15+15 MHz </a:t>
            </a:r>
          </a:p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srgbClr val="000000"/>
                </a:solidFill>
                <a:cs typeface="Calibri" pitchFamily="34" charset="0"/>
              </a:rPr>
              <a:t>(FDD) 3G/4G</a:t>
            </a:r>
            <a:endParaRPr lang="en-US" sz="1200" b="1" kern="0" dirty="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3810000" y="6229952"/>
            <a:ext cx="1828800" cy="365125"/>
          </a:xfrm>
        </p:spPr>
        <p:txBody>
          <a:bodyPr/>
          <a:lstStyle/>
          <a:p>
            <a:fld id="{49E823BD-3E29-41FB-8F23-59370B322ADA}" type="slidenum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SG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737422" y="4941168"/>
            <a:ext cx="630986" cy="432048"/>
          </a:xfrm>
          <a:prstGeom prst="roundRect">
            <a:avLst/>
          </a:prstGeom>
          <a:solidFill>
            <a:srgbClr val="CC00FF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400" b="1" kern="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Total</a:t>
            </a:r>
            <a:endParaRPr lang="en-US" sz="1400" b="1" kern="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1627511" y="4941168"/>
            <a:ext cx="1489046" cy="432048"/>
          </a:xfrm>
          <a:prstGeom prst="roundRect">
            <a:avLst/>
          </a:prstGeom>
          <a:solidFill>
            <a:srgbClr val="FFFF00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en-US" sz="1400" b="1" kern="0" dirty="0" smtClean="0">
                <a:solidFill>
                  <a:srgbClr val="000000"/>
                </a:solidFill>
                <a:cs typeface="Calibri" pitchFamily="34" charset="0"/>
              </a:rPr>
              <a:t>50 MHz 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3246747" y="4941168"/>
            <a:ext cx="1489046" cy="432048"/>
          </a:xfrm>
          <a:prstGeom prst="roundRect">
            <a:avLst/>
          </a:prstGeom>
          <a:solidFill>
            <a:srgbClr val="00B0F0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en-US" sz="1400" b="1" kern="0" dirty="0" smtClean="0">
                <a:solidFill>
                  <a:srgbClr val="000000"/>
                </a:solidFill>
                <a:cs typeface="Calibri" pitchFamily="34" charset="0"/>
              </a:rPr>
              <a:t>45 MHz*</a:t>
            </a:r>
            <a:endParaRPr lang="en-US" sz="1400" b="1" kern="0" dirty="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4869896" y="4941168"/>
            <a:ext cx="1489046" cy="432048"/>
          </a:xfrm>
          <a:prstGeom prst="roundRect">
            <a:avLst/>
          </a:prstGeom>
          <a:solidFill>
            <a:schemeClr val="accent5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en-US" sz="1400" b="1" kern="0" dirty="0" smtClean="0">
                <a:solidFill>
                  <a:srgbClr val="000000"/>
                </a:solidFill>
                <a:cs typeface="Calibri" pitchFamily="34" charset="0"/>
              </a:rPr>
              <a:t>40 MHz*</a:t>
            </a:r>
            <a:endParaRPr lang="en-US" sz="1400" b="1" kern="0" dirty="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6461422" y="4937314"/>
            <a:ext cx="1552587" cy="435902"/>
          </a:xfrm>
          <a:prstGeom prst="roundRect">
            <a:avLst/>
          </a:prstGeom>
          <a:solidFill>
            <a:srgbClr val="92D050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en-US" sz="1400" b="1" kern="0" dirty="0" smtClean="0">
                <a:solidFill>
                  <a:prstClr val="black"/>
                </a:solidFill>
                <a:cs typeface="Calibri" pitchFamily="34" charset="0"/>
              </a:rPr>
              <a:t>30 MHz+10 MHz</a:t>
            </a:r>
            <a:endParaRPr lang="en-US" sz="1400" b="1" kern="0" dirty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654103" y="5353471"/>
            <a:ext cx="60943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400" dirty="0" smtClean="0">
                <a:solidFill>
                  <a:prstClr val="black"/>
                </a:solidFill>
                <a:ea typeface="Times New Roman" charset="0"/>
              </a:rPr>
              <a:t>*Telenor and </a:t>
            </a:r>
            <a:r>
              <a:rPr lang="en-AU" sz="1400" dirty="0" err="1" smtClean="0">
                <a:solidFill>
                  <a:prstClr val="black"/>
                </a:solidFill>
                <a:ea typeface="Times New Roman" charset="0"/>
              </a:rPr>
              <a:t>Ooredoo</a:t>
            </a:r>
            <a:r>
              <a:rPr lang="en-AU" sz="1400" dirty="0" smtClean="0">
                <a:solidFill>
                  <a:prstClr val="black"/>
                </a:solidFill>
                <a:ea typeface="Times New Roman" charset="0"/>
              </a:rPr>
              <a:t>: including </a:t>
            </a:r>
            <a:r>
              <a:rPr lang="en-AU" sz="1400" dirty="0">
                <a:solidFill>
                  <a:prstClr val="black"/>
                </a:solidFill>
                <a:ea typeface="Times New Roman" charset="0"/>
              </a:rPr>
              <a:t>5 MHz of temporary </a:t>
            </a:r>
            <a:r>
              <a:rPr lang="en-AU" sz="1400" dirty="0" smtClean="0">
                <a:solidFill>
                  <a:prstClr val="black"/>
                </a:solidFill>
                <a:ea typeface="Times New Roman" charset="0"/>
              </a:rPr>
              <a:t>spectrum in 900 MHz Band</a:t>
            </a:r>
            <a:endParaRPr lang="en-GB" sz="1400" dirty="0">
              <a:solidFill>
                <a:prstClr val="black"/>
              </a:solidFill>
              <a:ea typeface="Times New Roman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627511" y="5733256"/>
            <a:ext cx="6373866" cy="5293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230 MHz in Total</a:t>
            </a:r>
            <a:endParaRPr lang="en-SG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772662" y="4221088"/>
            <a:ext cx="630986" cy="432048"/>
          </a:xfrm>
          <a:prstGeom prst="roundRect">
            <a:avLst/>
          </a:prstGeom>
          <a:solidFill>
            <a:srgbClr val="CC00FF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400" b="1" kern="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1800</a:t>
            </a:r>
            <a:endParaRPr lang="en-US" sz="1400" b="1" kern="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1619672" y="4149080"/>
            <a:ext cx="1501255" cy="432048"/>
          </a:xfrm>
          <a:prstGeom prst="roundRect">
            <a:avLst/>
          </a:prstGeom>
          <a:solidFill>
            <a:srgbClr val="FFFF00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srgbClr val="000000"/>
                </a:solidFill>
                <a:cs typeface="Calibri" pitchFamily="34" charset="0"/>
              </a:rPr>
              <a:t>10+10 MHz</a:t>
            </a:r>
          </a:p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srgbClr val="000000"/>
                </a:solidFill>
                <a:cs typeface="Calibri" pitchFamily="34" charset="0"/>
              </a:rPr>
              <a:t>(FDD) 4G LTE</a:t>
            </a:r>
            <a:endParaRPr lang="en-US" sz="1200" b="1" kern="0" dirty="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3237623" y="4149080"/>
            <a:ext cx="1489046" cy="432048"/>
          </a:xfrm>
          <a:prstGeom prst="roundRect">
            <a:avLst/>
          </a:prstGeom>
          <a:solidFill>
            <a:srgbClr val="00B0F0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srgbClr val="000000"/>
                </a:solidFill>
                <a:cs typeface="Calibri" pitchFamily="34" charset="0"/>
              </a:rPr>
              <a:t>10+10 MHz </a:t>
            </a:r>
          </a:p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srgbClr val="000000"/>
                </a:solidFill>
                <a:cs typeface="Calibri" pitchFamily="34" charset="0"/>
              </a:rPr>
              <a:t>(FDD) 4G LTE</a:t>
            </a:r>
            <a:endParaRPr lang="en-US" sz="1200" b="1" kern="0" dirty="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4845295" y="4149080"/>
            <a:ext cx="1489046" cy="432048"/>
          </a:xfrm>
          <a:prstGeom prst="roundRect">
            <a:avLst/>
          </a:prstGeom>
          <a:solidFill>
            <a:schemeClr val="accent5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srgbClr val="000000"/>
                </a:solidFill>
                <a:cs typeface="Calibri" pitchFamily="34" charset="0"/>
              </a:rPr>
              <a:t>10+10 MHz </a:t>
            </a:r>
          </a:p>
          <a:p>
            <a:pPr algn="ctr" fontAlgn="base">
              <a:spcAft>
                <a:spcPct val="0"/>
              </a:spcAft>
              <a:defRPr/>
            </a:pPr>
            <a:r>
              <a:rPr lang="en-US" sz="1200" b="1" kern="0" dirty="0" smtClean="0">
                <a:solidFill>
                  <a:srgbClr val="000000"/>
                </a:solidFill>
                <a:cs typeface="Calibri" pitchFamily="34" charset="0"/>
              </a:rPr>
              <a:t>(FDD) 4G LTE</a:t>
            </a:r>
            <a:endParaRPr lang="en-US" sz="1200" b="1" kern="0" dirty="0">
              <a:solidFill>
                <a:srgbClr val="000000"/>
              </a:solidFill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43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70" y="697034"/>
            <a:ext cx="56741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SG" sz="2000" b="1" dirty="0" smtClean="0">
                <a:solidFill>
                  <a:srgbClr val="FF0000"/>
                </a:solidFill>
              </a:rPr>
              <a:t>Update spectrum Management Policy in Myanmar </a:t>
            </a:r>
            <a:endParaRPr lang="en-SG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568969"/>
              </p:ext>
            </p:extLst>
          </p:nvPr>
        </p:nvGraphicFramePr>
        <p:xfrm>
          <a:off x="683570" y="1124746"/>
          <a:ext cx="7704853" cy="56457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86239"/>
                <a:gridCol w="5518614"/>
              </a:tblGrid>
              <a:tr h="551656">
                <a:tc>
                  <a:txBody>
                    <a:bodyPr/>
                    <a:lstStyle/>
                    <a:p>
                      <a:r>
                        <a:rPr lang="en-SG" sz="20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8</a:t>
                      </a:r>
                      <a:r>
                        <a:rPr lang="en-SG" sz="2000" b="1" baseline="300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th</a:t>
                      </a:r>
                      <a:r>
                        <a:rPr lang="en-SG" sz="20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 October,2013</a:t>
                      </a:r>
                      <a:endParaRPr lang="en-SG" sz="2000" b="1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SG" sz="2000" dirty="0" smtClean="0">
                          <a:solidFill>
                            <a:srgbClr val="002060"/>
                          </a:solidFill>
                        </a:rPr>
                        <a:t>Telecom Law</a:t>
                      </a:r>
                    </a:p>
                  </a:txBody>
                  <a:tcP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G" sz="20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7</a:t>
                      </a:r>
                      <a:r>
                        <a:rPr lang="en-SG" sz="2000" b="1" baseline="300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th</a:t>
                      </a:r>
                      <a:r>
                        <a:rPr lang="en-SG" sz="20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 March,</a:t>
                      </a:r>
                      <a:r>
                        <a:rPr lang="en-SG" sz="2000" b="1" baseline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2016</a:t>
                      </a:r>
                      <a:endParaRPr lang="en-SG" sz="2000" b="1" dirty="0" smtClean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en-SG" sz="2000" dirty="0" smtClean="0">
                          <a:solidFill>
                            <a:srgbClr val="002060"/>
                          </a:solidFill>
                        </a:rPr>
                        <a:t>Spectrum</a:t>
                      </a:r>
                      <a:r>
                        <a:rPr lang="en-SG" sz="2000" baseline="0" dirty="0" smtClean="0">
                          <a:solidFill>
                            <a:srgbClr val="002060"/>
                          </a:solidFill>
                        </a:rPr>
                        <a:t> rule</a:t>
                      </a:r>
                      <a:endParaRPr lang="en-SG" sz="2000" dirty="0" smtClean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8</a:t>
                      </a:r>
                      <a:r>
                        <a:rPr lang="en-US" sz="2000" b="1" baseline="300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th</a:t>
                      </a:r>
                      <a:r>
                        <a:rPr lang="en-US" sz="20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 April,</a:t>
                      </a:r>
                      <a:r>
                        <a:rPr lang="en-US" sz="2000" b="1" baseline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2016</a:t>
                      </a:r>
                      <a:endParaRPr lang="en-SG" sz="2000" b="1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SG" sz="2000" dirty="0" smtClean="0">
                          <a:solidFill>
                            <a:srgbClr val="002060"/>
                          </a:solidFill>
                        </a:rPr>
                        <a:t>Spectrum Roadmap (Meet the Needs Over Next 5 Years )</a:t>
                      </a:r>
                      <a:endParaRPr lang="en-SG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051560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8</a:t>
                      </a:r>
                      <a:r>
                        <a:rPr lang="en-US" sz="2000" b="1" baseline="300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th</a:t>
                      </a:r>
                      <a:r>
                        <a:rPr lang="en-US" sz="20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 April, 2016</a:t>
                      </a:r>
                      <a:endParaRPr lang="en-SG" sz="2000" b="1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SG" sz="2000" b="0" dirty="0" smtClean="0">
                          <a:solidFill>
                            <a:srgbClr val="002060"/>
                          </a:solidFill>
                        </a:rPr>
                        <a:t>National Table of Frequency Allocations  (NTFA) (This revisions considered results from the ITU’s WRC-15. )</a:t>
                      </a:r>
                    </a:p>
                  </a:txBody>
                  <a:tcP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en-SG" sz="20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17</a:t>
                      </a:r>
                      <a:r>
                        <a:rPr lang="en-SG" sz="2000" b="1" baseline="300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th</a:t>
                      </a:r>
                      <a:r>
                        <a:rPr lang="en-SG" sz="2000" b="1" baseline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July, 2016</a:t>
                      </a:r>
                      <a:endParaRPr lang="en-SG" sz="2000" b="1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SG" sz="2000" dirty="0" smtClean="0">
                          <a:solidFill>
                            <a:srgbClr val="002060"/>
                          </a:solidFill>
                        </a:rPr>
                        <a:t>Technical Specifications for Short Range Devices (SRD)</a:t>
                      </a:r>
                      <a:endParaRPr lang="en-SG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672503">
                <a:tc>
                  <a:txBody>
                    <a:bodyPr/>
                    <a:lstStyle/>
                    <a:p>
                      <a:r>
                        <a:rPr lang="en-SG" sz="20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25</a:t>
                      </a:r>
                      <a:r>
                        <a:rPr lang="en-SG" sz="2000" b="1" baseline="300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th</a:t>
                      </a:r>
                      <a:r>
                        <a:rPr lang="en-SG" sz="20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 July,</a:t>
                      </a:r>
                      <a:r>
                        <a:rPr lang="en-SG" sz="2000" b="1" baseline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2016</a:t>
                      </a:r>
                      <a:endParaRPr lang="en-SG" sz="2000" b="1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SG" sz="2000" dirty="0" smtClean="0">
                          <a:solidFill>
                            <a:srgbClr val="002060"/>
                          </a:solidFill>
                        </a:rPr>
                        <a:t>Framework</a:t>
                      </a:r>
                      <a:r>
                        <a:rPr lang="en-SG" sz="2000" baseline="0" dirty="0" smtClean="0">
                          <a:solidFill>
                            <a:srgbClr val="002060"/>
                          </a:solidFill>
                        </a:rPr>
                        <a:t> for 2600MHz Spectrum Auction</a:t>
                      </a:r>
                      <a:endParaRPr lang="en-SG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672503">
                <a:tc>
                  <a:txBody>
                    <a:bodyPr/>
                    <a:lstStyle/>
                    <a:p>
                      <a:r>
                        <a:rPr lang="en-SG" sz="20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7</a:t>
                      </a:r>
                      <a:r>
                        <a:rPr lang="en-SG" sz="2000" b="1" baseline="300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th</a:t>
                      </a:r>
                      <a:r>
                        <a:rPr lang="en-SG" sz="20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 April 2017</a:t>
                      </a:r>
                      <a:endParaRPr lang="en-SG" sz="2000" b="1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SG" sz="2000" dirty="0" smtClean="0">
                          <a:solidFill>
                            <a:srgbClr val="002060"/>
                          </a:solidFill>
                        </a:rPr>
                        <a:t>1800 MHz Spectrum</a:t>
                      </a:r>
                      <a:r>
                        <a:rPr lang="en-SG" sz="2000" baseline="0" dirty="0" smtClean="0">
                          <a:solidFill>
                            <a:srgbClr val="002060"/>
                          </a:solidFill>
                        </a:rPr>
                        <a:t> Allocation Process and prices</a:t>
                      </a:r>
                      <a:endParaRPr lang="en-SG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672503">
                <a:tc>
                  <a:txBody>
                    <a:bodyPr/>
                    <a:lstStyle/>
                    <a:p>
                      <a:r>
                        <a:rPr lang="en-SG" sz="20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15</a:t>
                      </a:r>
                      <a:r>
                        <a:rPr lang="en-SG" sz="2000" b="1" baseline="3000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th</a:t>
                      </a:r>
                      <a:r>
                        <a:rPr lang="en-SG" sz="20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 May 2017</a:t>
                      </a:r>
                      <a:endParaRPr lang="en-SG" sz="2000" b="1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en-SG" sz="2000" dirty="0" smtClean="0">
                          <a:solidFill>
                            <a:srgbClr val="002060"/>
                          </a:solidFill>
                        </a:rPr>
                        <a:t>1800 MHz Spectrum License</a:t>
                      </a:r>
                      <a:r>
                        <a:rPr lang="en-SG" sz="2000" baseline="0" dirty="0" smtClean="0">
                          <a:solidFill>
                            <a:srgbClr val="002060"/>
                          </a:solidFill>
                        </a:rPr>
                        <a:t> Effective Date </a:t>
                      </a:r>
                      <a:endParaRPr lang="en-SG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823BD-3E29-41FB-8F23-59370B322ADA}" type="slidenum">
              <a:rPr lang="en-SG" smtClean="0"/>
              <a:pPr/>
              <a:t>4</a:t>
            </a:fld>
            <a:endParaRPr lang="en-SG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62209" y="137122"/>
            <a:ext cx="7526215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AU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</a:rPr>
              <a:t>2.  The </a:t>
            </a:r>
            <a:r>
              <a:rPr lang="en-AU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</a:rPr>
              <a:t>Market Players and Spectrum </a:t>
            </a:r>
            <a:r>
              <a:rPr lang="en-AU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</a:rPr>
              <a:t>Allocated (3)</a:t>
            </a:r>
            <a:endParaRPr lang="en-AU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97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31640" y="476672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Spectrum Roadmap for Myanmar </a:t>
            </a:r>
            <a:endParaRPr kumimoji="0" lang="en-SG" sz="16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2276872"/>
            <a:ext cx="891540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SG" sz="2800" b="1" dirty="0" smtClean="0"/>
              <a:t>Objectives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SG" sz="2400" dirty="0" smtClean="0"/>
              <a:t>Facilitate spectrum access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SG" sz="2400" dirty="0" smtClean="0"/>
              <a:t>Promote efficient use of our national spectrum resource,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SG" sz="2400" dirty="0"/>
              <a:t>I</a:t>
            </a:r>
            <a:r>
              <a:rPr lang="en-SG" sz="2400" dirty="0" smtClean="0"/>
              <a:t>mproved </a:t>
            </a:r>
            <a:r>
              <a:rPr lang="en-SG" sz="2400" dirty="0" err="1" smtClean="0"/>
              <a:t>MoTC</a:t>
            </a:r>
            <a:r>
              <a:rPr lang="en-SG" sz="2400" dirty="0" smtClean="0"/>
              <a:t>/PTD services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SG" sz="2400" dirty="0" smtClean="0"/>
              <a:t>Ensure spectrum is available to those that need it for the creation of advanced competitive services to the people of Myanmar and to support an advanced economy in general</a:t>
            </a:r>
            <a:endParaRPr lang="en-SG" sz="2400" dirty="0"/>
          </a:p>
        </p:txBody>
      </p:sp>
      <p:sp>
        <p:nvSpPr>
          <p:cNvPr id="4" name="Rectangle 3"/>
          <p:cNvSpPr/>
          <p:nvPr/>
        </p:nvSpPr>
        <p:spPr>
          <a:xfrm>
            <a:off x="755577" y="1340768"/>
            <a:ext cx="79928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SG" sz="2400" dirty="0" smtClean="0"/>
              <a:t>The roadmap identifies specific initiatives designed to address the needs of users over the next 5 years.</a:t>
            </a:r>
            <a:endParaRPr lang="en-SG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823BD-3E29-41FB-8F23-59370B322ADA}" type="slidenum">
              <a:rPr lang="en-SG" smtClean="0"/>
              <a:pPr/>
              <a:t>5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70177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990811"/>
              </p:ext>
            </p:extLst>
          </p:nvPr>
        </p:nvGraphicFramePr>
        <p:xfrm>
          <a:off x="990600" y="1052736"/>
          <a:ext cx="7973888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1259632" y="262389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Commercial Spectrum Plans</a:t>
            </a:r>
            <a:endParaRPr kumimoji="0" lang="en-SG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552" y="4482986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defTabSz="4572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Commercial users have opportunity to access spectrum to meet their business plans</a:t>
            </a:r>
          </a:p>
          <a:p>
            <a:pPr marL="914400" marR="0" lvl="1" indent="-457200" defTabSz="4572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New competitive services, more choice for consumers.</a:t>
            </a:r>
          </a:p>
          <a:p>
            <a:pPr marL="914400" marR="0" lvl="1" indent="-457200" defTabSz="4572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Working with Industry to ensure sequencing, timing, right amount of aggregate spectrum, selection of appropriate bands.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823BD-3E29-41FB-8F23-59370B322ADA}" type="slidenum">
              <a:rPr lang="en-SG" smtClean="0"/>
              <a:pPr/>
              <a:t>6</a:t>
            </a:fld>
            <a:endParaRPr lang="en-SG"/>
          </a:p>
        </p:txBody>
      </p:sp>
      <p:sp>
        <p:nvSpPr>
          <p:cNvPr id="6" name="Oval 5"/>
          <p:cNvSpPr/>
          <p:nvPr/>
        </p:nvSpPr>
        <p:spPr>
          <a:xfrm>
            <a:off x="7467600" y="2577792"/>
            <a:ext cx="338437" cy="338437"/>
          </a:xfrm>
          <a:prstGeom prst="ellipse">
            <a:avLst/>
          </a:prstGeom>
          <a:solidFill>
            <a:srgbClr val="7030A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2931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731628983"/>
              </p:ext>
            </p:extLst>
          </p:nvPr>
        </p:nvGraphicFramePr>
        <p:xfrm>
          <a:off x="827584" y="1124744"/>
          <a:ext cx="7584504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Rectangle 2"/>
          <p:cNvSpPr/>
          <p:nvPr/>
        </p:nvSpPr>
        <p:spPr>
          <a:xfrm>
            <a:off x="1187624" y="116632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SG" sz="2800" b="1" dirty="0"/>
              <a:t>Current and Expected Spectrum Availability Plan over next 5 Years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823BD-3E29-41FB-8F23-59370B322ADA}" type="slidenum">
              <a:rPr lang="en-SG" smtClean="0"/>
              <a:pPr/>
              <a:t>7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1281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6"/>
          <p:cNvSpPr>
            <a:spLocks noChangeArrowheads="1"/>
          </p:cNvSpPr>
          <p:nvPr/>
        </p:nvSpPr>
        <p:spPr bwMode="auto">
          <a:xfrm>
            <a:off x="3616574" y="1620840"/>
            <a:ext cx="1847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GB" altLang="en-US" sz="140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990600" y="152400"/>
            <a:ext cx="7526215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AU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</a:rPr>
              <a:t>2600 MHz Auction for ISPs</a:t>
            </a:r>
            <a:endParaRPr lang="en-AU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57200" y="775782"/>
            <a:ext cx="84582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190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indent="0" algn="just">
              <a:buFont typeface="Arial" pitchFamily="34" charset="0"/>
              <a:buChar char="•"/>
            </a:pPr>
            <a:r>
              <a:rPr lang="en-US" altLang="en-US" sz="1800" dirty="0" smtClean="0">
                <a:latin typeface="Calibri" charset="0"/>
              </a:rPr>
              <a:t>In </a:t>
            </a:r>
            <a:r>
              <a:rPr lang="en-US" altLang="en-US" sz="1800" dirty="0">
                <a:latin typeface="Calibri" charset="0"/>
              </a:rPr>
              <a:t>October 2016, the PTD undertook </a:t>
            </a:r>
            <a:r>
              <a:rPr lang="en-US" altLang="en-US" sz="1800" b="1" dirty="0">
                <a:latin typeface="Calibri" charset="0"/>
              </a:rPr>
              <a:t>a successful spectrum auction for 40 MHz of </a:t>
            </a:r>
            <a:r>
              <a:rPr lang="en-US" altLang="en-US" sz="1800" b="1" dirty="0" smtClean="0">
                <a:latin typeface="Calibri" charset="0"/>
              </a:rPr>
              <a:t> </a:t>
            </a:r>
            <a:r>
              <a:rPr lang="en-US" altLang="en-US" sz="1800" b="1" dirty="0" err="1" smtClean="0">
                <a:latin typeface="Calibri" charset="0"/>
              </a:rPr>
              <a:t>TDD</a:t>
            </a:r>
            <a:r>
              <a:rPr lang="en-US" altLang="en-US" sz="1800" b="1" dirty="0" smtClean="0">
                <a:latin typeface="Calibri" charset="0"/>
              </a:rPr>
              <a:t>    </a:t>
            </a:r>
          </a:p>
          <a:p>
            <a:pPr marL="0" indent="0" algn="just"/>
            <a:r>
              <a:rPr lang="en-US" altLang="en-US" sz="1800" b="1" dirty="0" smtClean="0">
                <a:latin typeface="Calibri" charset="0"/>
              </a:rPr>
              <a:t>     2600 MHz </a:t>
            </a:r>
            <a:r>
              <a:rPr lang="en-US" altLang="en-US" sz="1800" b="1" dirty="0">
                <a:latin typeface="Calibri" charset="0"/>
              </a:rPr>
              <a:t>spectrum reserved for mobile broadband </a:t>
            </a:r>
            <a:r>
              <a:rPr lang="en-US" altLang="en-US" sz="1800" b="1" dirty="0" smtClean="0">
                <a:latin typeface="Calibri" charset="0"/>
              </a:rPr>
              <a:t> data services</a:t>
            </a:r>
            <a:r>
              <a:rPr lang="en-US" altLang="en-US" sz="1800" b="1" dirty="0">
                <a:latin typeface="Calibri" charset="0"/>
              </a:rPr>
              <a:t>. </a:t>
            </a:r>
          </a:p>
          <a:p>
            <a:pPr algn="just"/>
            <a:endParaRPr lang="en-US" altLang="en-US" sz="1800" dirty="0">
              <a:latin typeface="Calibri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altLang="en-US" sz="1800" b="1" dirty="0" smtClean="0">
                <a:latin typeface="Calibri" charset="0"/>
              </a:rPr>
              <a:t>The 40 MHz of </a:t>
            </a:r>
            <a:r>
              <a:rPr lang="en-US" altLang="en-US" sz="1800" b="1" dirty="0" err="1" smtClean="0">
                <a:latin typeface="Calibri" charset="0"/>
              </a:rPr>
              <a:t>TDD</a:t>
            </a:r>
            <a:r>
              <a:rPr lang="en-US" altLang="en-US" sz="1800" b="1" dirty="0" smtClean="0">
                <a:latin typeface="Calibri" charset="0"/>
              </a:rPr>
              <a:t> 2600 MHz spectrum was divided into two 20 MHz lots</a:t>
            </a:r>
            <a:endParaRPr lang="en-US" altLang="en-US" sz="1800" b="1" dirty="0">
              <a:latin typeface="Calibri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altLang="en-US" sz="1800" dirty="0">
                <a:latin typeface="Calibri" charset="0"/>
              </a:rPr>
              <a:t>The spectrum auction raised USD244.26 million, </a:t>
            </a:r>
            <a:r>
              <a:rPr lang="en-US" altLang="en-US" sz="1800" dirty="0" smtClean="0">
                <a:latin typeface="Calibri" charset="0"/>
              </a:rPr>
              <a:t>with the winners below</a:t>
            </a:r>
            <a:r>
              <a:rPr lang="en-US" altLang="en-US" sz="1800" dirty="0">
                <a:latin typeface="Calibri" charset="0"/>
              </a:rPr>
              <a:t>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F149F7B-6689-9044-96AE-B338C29B75CE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111235"/>
              </p:ext>
            </p:extLst>
          </p:nvPr>
        </p:nvGraphicFramePr>
        <p:xfrm>
          <a:off x="914400" y="2438403"/>
          <a:ext cx="7239000" cy="3856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8696"/>
                <a:gridCol w="1276632"/>
                <a:gridCol w="3223672"/>
              </a:tblGrid>
              <a:tr h="403929">
                <a:tc gridSpan="3"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tx1"/>
                          </a:solidFill>
                        </a:rPr>
                        <a:t>2600 MHz Spectrum Auction Winner</a:t>
                      </a:r>
                    </a:p>
                  </a:txBody>
                  <a:tcPr marL="84406" marR="84406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SG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SG" sz="1400" dirty="0"/>
                    </a:p>
                  </a:txBody>
                  <a:tcPr/>
                </a:tc>
              </a:tr>
              <a:tr h="491447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Region </a:t>
                      </a:r>
                      <a:endParaRPr lang="en-SG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84406" marR="84406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Lot Number</a:t>
                      </a:r>
                      <a:endParaRPr lang="en-SG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84406" marR="84406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Bidder Name</a:t>
                      </a:r>
                      <a:endParaRPr lang="en-SG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84406" marR="84406">
                    <a:solidFill>
                      <a:srgbClr val="0070C0"/>
                    </a:solidFill>
                  </a:tcPr>
                </a:tc>
              </a:tr>
              <a:tr h="491447">
                <a:tc rowSpan="2">
                  <a:txBody>
                    <a:bodyPr/>
                    <a:lstStyle/>
                    <a:p>
                      <a:r>
                        <a:rPr lang="en-US" sz="1400" b="1" dirty="0" smtClean="0"/>
                        <a:t>Region 1 </a:t>
                      </a:r>
                      <a:r>
                        <a:rPr lang="en-US" sz="1400" dirty="0" smtClean="0"/>
                        <a:t>(Nay </a:t>
                      </a:r>
                      <a:r>
                        <a:rPr lang="en-US" sz="1400" dirty="0" err="1" smtClean="0"/>
                        <a:t>Pyi</a:t>
                      </a:r>
                      <a:r>
                        <a:rPr lang="en-US" sz="1400" dirty="0" smtClean="0"/>
                        <a:t> Taw, </a:t>
                      </a:r>
                      <a:r>
                        <a:rPr lang="en-US" sz="1400" dirty="0" err="1" smtClean="0"/>
                        <a:t>Magwe</a:t>
                      </a:r>
                      <a:r>
                        <a:rPr lang="en-US" sz="1400" dirty="0" smtClean="0"/>
                        <a:t>, </a:t>
                      </a:r>
                      <a:r>
                        <a:rPr lang="en-US" sz="1400" dirty="0" err="1" smtClean="0"/>
                        <a:t>Bago</a:t>
                      </a:r>
                      <a:r>
                        <a:rPr lang="en-US" sz="1400" dirty="0" smtClean="0"/>
                        <a:t>, Mon, </a:t>
                      </a:r>
                      <a:r>
                        <a:rPr lang="en-US" sz="1400" dirty="0" err="1" smtClean="0"/>
                        <a:t>Kayin</a:t>
                      </a:r>
                      <a:r>
                        <a:rPr lang="en-US" sz="1400" dirty="0" smtClean="0"/>
                        <a:t>, </a:t>
                      </a:r>
                      <a:r>
                        <a:rPr lang="en-US" sz="1400" dirty="0" err="1" smtClean="0"/>
                        <a:t>Tanintharyi</a:t>
                      </a:r>
                      <a:r>
                        <a:rPr lang="en-US" sz="1400" dirty="0" smtClean="0"/>
                        <a:t>)</a:t>
                      </a:r>
                      <a:endParaRPr lang="en-SG" sz="14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Lot 1.1</a:t>
                      </a:r>
                      <a:endParaRPr lang="en-SG" sz="14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Fortune International</a:t>
                      </a:r>
                      <a:r>
                        <a:rPr lang="en-US" sz="1400" baseline="0" dirty="0" smtClean="0"/>
                        <a:t> Ltd</a:t>
                      </a:r>
                      <a:endParaRPr lang="en-SG" sz="1400" dirty="0"/>
                    </a:p>
                  </a:txBody>
                  <a:tcPr marL="84406" marR="84406"/>
                </a:tc>
              </a:tr>
              <a:tr h="504383">
                <a:tc vMerge="1"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Lot 1.2</a:t>
                      </a:r>
                      <a:endParaRPr lang="en-SG" sz="14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Global Technology Co, Ltd</a:t>
                      </a:r>
                      <a:endParaRPr lang="en-SG" sz="1400" dirty="0"/>
                    </a:p>
                  </a:txBody>
                  <a:tcPr marL="84406" marR="84406"/>
                </a:tc>
              </a:tr>
              <a:tr h="491447">
                <a:tc rowSpan="2">
                  <a:txBody>
                    <a:bodyPr/>
                    <a:lstStyle/>
                    <a:p>
                      <a:r>
                        <a:rPr lang="en-US" sz="1400" b="1" dirty="0" smtClean="0"/>
                        <a:t>Region 2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aseline="0" dirty="0" smtClean="0"/>
                        <a:t>(Yangon, </a:t>
                      </a:r>
                      <a:r>
                        <a:rPr lang="en-US" sz="1400" baseline="0" dirty="0" err="1" smtClean="0"/>
                        <a:t>Rakhine</a:t>
                      </a:r>
                      <a:r>
                        <a:rPr lang="en-US" sz="1400" baseline="0" dirty="0" smtClean="0"/>
                        <a:t>, </a:t>
                      </a:r>
                      <a:r>
                        <a:rPr lang="en-US" sz="1400" baseline="0" dirty="0" err="1" smtClean="0"/>
                        <a:t>Ayeyawaddy</a:t>
                      </a:r>
                      <a:r>
                        <a:rPr lang="en-US" sz="1400" baseline="0" dirty="0" smtClean="0"/>
                        <a:t>)</a:t>
                      </a:r>
                      <a:endParaRPr lang="en-SG" sz="14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Lot 2.1</a:t>
                      </a:r>
                      <a:endParaRPr lang="en-SG" sz="14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Amara Communications </a:t>
                      </a:r>
                      <a:r>
                        <a:rPr lang="en-US" sz="1400" dirty="0" err="1" smtClean="0"/>
                        <a:t>Co.,Ltd</a:t>
                      </a:r>
                      <a:endParaRPr lang="en-SG" sz="1400" dirty="0"/>
                    </a:p>
                  </a:txBody>
                  <a:tcPr marL="84406" marR="84406"/>
                </a:tc>
              </a:tr>
              <a:tr h="491447">
                <a:tc vMerge="1"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Lot 2.2</a:t>
                      </a:r>
                      <a:endParaRPr lang="en-SG" sz="14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Yatanarpon</a:t>
                      </a:r>
                      <a:r>
                        <a:rPr lang="en-US" sz="1400" dirty="0" smtClean="0"/>
                        <a:t> Teleport Public Co, Ltd</a:t>
                      </a:r>
                      <a:endParaRPr lang="en-SG" sz="1400" dirty="0"/>
                    </a:p>
                  </a:txBody>
                  <a:tcPr marL="84406" marR="84406"/>
                </a:tc>
              </a:tr>
              <a:tr h="491447">
                <a:tc rowSpan="2">
                  <a:txBody>
                    <a:bodyPr/>
                    <a:lstStyle/>
                    <a:p>
                      <a:r>
                        <a:rPr lang="en-US" sz="1400" b="1" dirty="0" smtClean="0"/>
                        <a:t>Region 3 </a:t>
                      </a:r>
                      <a:r>
                        <a:rPr lang="en-US" sz="1400" dirty="0" smtClean="0"/>
                        <a:t>(</a:t>
                      </a:r>
                      <a:r>
                        <a:rPr lang="en-US" sz="1400" dirty="0" err="1" smtClean="0"/>
                        <a:t>Madalay</a:t>
                      </a:r>
                      <a:r>
                        <a:rPr lang="en-US" sz="1400" dirty="0" smtClean="0"/>
                        <a:t>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Sagaing</a:t>
                      </a:r>
                      <a:r>
                        <a:rPr lang="en-US" sz="1400" baseline="0" dirty="0" smtClean="0"/>
                        <a:t>, Chin, Shan, </a:t>
                      </a:r>
                      <a:r>
                        <a:rPr lang="en-US" sz="1400" baseline="0" dirty="0" err="1" smtClean="0"/>
                        <a:t>Kachin</a:t>
                      </a:r>
                      <a:r>
                        <a:rPr lang="en-US" sz="1400" baseline="0" dirty="0" smtClean="0"/>
                        <a:t>, </a:t>
                      </a:r>
                      <a:r>
                        <a:rPr lang="en-US" sz="1400" baseline="0" dirty="0" err="1" smtClean="0"/>
                        <a:t>Kayah</a:t>
                      </a:r>
                      <a:r>
                        <a:rPr lang="en-US" sz="1400" baseline="0" dirty="0" smtClean="0"/>
                        <a:t>)</a:t>
                      </a:r>
                      <a:endParaRPr lang="en-SG" sz="14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Lot 3.1</a:t>
                      </a:r>
                      <a:endParaRPr lang="en-SG" sz="14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Yatanarpon</a:t>
                      </a:r>
                      <a:r>
                        <a:rPr lang="en-US" sz="1400" dirty="0" smtClean="0"/>
                        <a:t> Teleport Public Co, Ltd</a:t>
                      </a:r>
                      <a:endParaRPr lang="en-SG" sz="1400" dirty="0"/>
                    </a:p>
                  </a:txBody>
                  <a:tcPr marL="84406" marR="84406"/>
                </a:tc>
              </a:tr>
              <a:tr h="491447">
                <a:tc vMerge="1"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Lot 3.2</a:t>
                      </a:r>
                      <a:endParaRPr lang="en-SG" sz="14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Amara</a:t>
                      </a:r>
                      <a:r>
                        <a:rPr lang="en-US" sz="1400" baseline="0" dirty="0" smtClean="0"/>
                        <a:t> Communications Co, Ltd.</a:t>
                      </a:r>
                      <a:endParaRPr lang="en-SG" sz="1400" dirty="0"/>
                    </a:p>
                  </a:txBody>
                  <a:tcPr marL="84406" marR="84406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828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30000" t="23959" r="30625" b="6250"/>
          <a:stretch>
            <a:fillRect/>
          </a:stretch>
        </p:blipFill>
        <p:spPr bwMode="auto">
          <a:xfrm>
            <a:off x="1676400" y="990600"/>
            <a:ext cx="5334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676400" y="152400"/>
            <a:ext cx="6840415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AU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</a:rPr>
              <a:t>Regionally for 2600 MHz Auction for ISPs</a:t>
            </a:r>
            <a:endParaRPr lang="en-AU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</TotalTime>
  <Words>920</Words>
  <Application>Microsoft Office PowerPoint</Application>
  <PresentationFormat>On-screen Show (4:3)</PresentationFormat>
  <Paragraphs>170</Paragraphs>
  <Slides>13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7th Sub – Working Group on Spectrum Management (SSM) Meeting, Manilar, Philippine</vt:lpstr>
      <vt:lpstr>Basic indicators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User</cp:lastModifiedBy>
  <cp:revision>14</cp:revision>
  <dcterms:created xsi:type="dcterms:W3CDTF">2017-08-19T04:33:30Z</dcterms:created>
  <dcterms:modified xsi:type="dcterms:W3CDTF">2017-08-20T13:32:20Z</dcterms:modified>
</cp:coreProperties>
</file>