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67" r:id="rId4"/>
    <p:sldId id="259" r:id="rId5"/>
    <p:sldId id="265" r:id="rId6"/>
    <p:sldId id="263" r:id="rId7"/>
    <p:sldId id="266" r:id="rId8"/>
    <p:sldId id="269" r:id="rId9"/>
    <p:sldId id="268" r:id="rId10"/>
    <p:sldId id="270" r:id="rId11"/>
    <p:sldId id="271" r:id="rId12"/>
    <p:sldId id="272" r:id="rId13"/>
    <p:sldId id="273" r:id="rId14"/>
    <p:sldId id="274" r:id="rId15"/>
    <p:sldId id="27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B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253" y="-425"/>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E809D1-8675-4C9B-842A-92D8EC8AD6BF}" type="datetimeFigureOut">
              <a:rPr lang="en-US" smtClean="0"/>
              <a:pPr/>
              <a:t>23/08/2017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D3909E-2CCD-4D8C-A27C-964D2708DC64}" type="slidenum">
              <a:rPr lang="en-US" smtClean="0"/>
              <a:pPr/>
              <a:t>‹#›</a:t>
            </a:fld>
            <a:endParaRPr lang="en-US"/>
          </a:p>
        </p:txBody>
      </p:sp>
    </p:spTree>
    <p:extLst>
      <p:ext uri="{BB962C8B-B14F-4D97-AF65-F5344CB8AC3E}">
        <p14:creationId xmlns:p14="http://schemas.microsoft.com/office/powerpoint/2010/main" val="4027726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3269265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2492006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4054016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2158657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2903997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1915757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1574148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4093749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1990221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2037003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D0AB5D-BC0E-4E06-A6DE-5F8E78E5B2C7}" type="datetimeFigureOut">
              <a:rPr lang="en-US" smtClean="0"/>
              <a:pPr/>
              <a:t>23/08/2017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AC79C8-883E-47FA-83AB-614EC4349623}" type="slidenum">
              <a:rPr lang="en-US" smtClean="0"/>
              <a:pPr/>
              <a:t>‹#›</a:t>
            </a:fld>
            <a:endParaRPr lang="en-US"/>
          </a:p>
        </p:txBody>
      </p:sp>
    </p:spTree>
    <p:extLst>
      <p:ext uri="{BB962C8B-B14F-4D97-AF65-F5344CB8AC3E}">
        <p14:creationId xmlns:p14="http://schemas.microsoft.com/office/powerpoint/2010/main" val="2986169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D0AB5D-BC0E-4E06-A6DE-5F8E78E5B2C7}" type="datetimeFigureOut">
              <a:rPr lang="en-US" smtClean="0"/>
              <a:pPr/>
              <a:t>23/08/2017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C79C8-883E-47FA-83AB-614EC4349623}" type="slidenum">
              <a:rPr lang="en-US" smtClean="0"/>
              <a:pPr/>
              <a:t>‹#›</a:t>
            </a:fld>
            <a:endParaRPr lang="en-US"/>
          </a:p>
        </p:txBody>
      </p:sp>
    </p:spTree>
    <p:extLst>
      <p:ext uri="{BB962C8B-B14F-4D97-AF65-F5344CB8AC3E}">
        <p14:creationId xmlns:p14="http://schemas.microsoft.com/office/powerpoint/2010/main" val="3903402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5"/>
            <a:ext cx="9144000" cy="1470025"/>
          </a:xfrm>
          <a:solidFill>
            <a:schemeClr val="tx2">
              <a:lumMod val="40000"/>
              <a:lumOff val="60000"/>
            </a:schemeClr>
          </a:solidFill>
        </p:spPr>
        <p:txBody>
          <a:bodyPr/>
          <a:lstStyle/>
          <a:p>
            <a:r>
              <a:rPr lang="en-US" dirty="0" smtClean="0"/>
              <a:t>SSM-6 OUTCOMES</a:t>
            </a:r>
            <a:endParaRPr lang="en-US" dirty="0"/>
          </a:p>
        </p:txBody>
      </p:sp>
      <p:sp>
        <p:nvSpPr>
          <p:cNvPr id="3" name="Subtitle 2"/>
          <p:cNvSpPr>
            <a:spLocks noGrp="1"/>
          </p:cNvSpPr>
          <p:nvPr>
            <p:ph type="subTitle" idx="1"/>
          </p:nvPr>
        </p:nvSpPr>
        <p:spPr>
          <a:xfrm>
            <a:off x="1295400" y="4876800"/>
            <a:ext cx="6400800" cy="1752600"/>
          </a:xfrm>
        </p:spPr>
        <p:txBody>
          <a:bodyPr>
            <a:normAutofit fontScale="85000" lnSpcReduction="20000"/>
          </a:bodyPr>
          <a:lstStyle/>
          <a:p>
            <a:endParaRPr lang="en-US" dirty="0" smtClean="0"/>
          </a:p>
          <a:p>
            <a:endParaRPr lang="en-US" dirty="0" smtClean="0"/>
          </a:p>
          <a:p>
            <a:r>
              <a:rPr lang="en-US" dirty="0" smtClean="0"/>
              <a:t>Yangon, Myanmar</a:t>
            </a:r>
          </a:p>
          <a:p>
            <a:r>
              <a:rPr lang="en-US" dirty="0" smtClean="0"/>
              <a:t>25 August 2016</a:t>
            </a:r>
            <a:endParaRPr lang="en-US" dirty="0"/>
          </a:p>
        </p:txBody>
      </p:sp>
      <p:sp>
        <p:nvSpPr>
          <p:cNvPr id="4" name="TextBox 3"/>
          <p:cNvSpPr txBox="1"/>
          <p:nvPr/>
        </p:nvSpPr>
        <p:spPr>
          <a:xfrm>
            <a:off x="7857417" y="115669"/>
            <a:ext cx="1018227" cy="369332"/>
          </a:xfrm>
          <a:prstGeom prst="rect">
            <a:avLst/>
          </a:prstGeom>
          <a:noFill/>
        </p:spPr>
        <p:txBody>
          <a:bodyPr wrap="none" rtlCol="0">
            <a:spAutoFit/>
          </a:bodyPr>
          <a:lstStyle/>
          <a:p>
            <a:pPr algn="ctr"/>
            <a:r>
              <a:rPr lang="en-US" dirty="0" smtClean="0"/>
              <a:t>ANNEX 3</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Content</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lgn="just">
              <a:buClr>
                <a:schemeClr val="tx2">
                  <a:lumMod val="60000"/>
                  <a:lumOff val="40000"/>
                </a:schemeClr>
              </a:buClr>
              <a:buFont typeface="Wingdings" panose="05000000000000000000" pitchFamily="2" charset="2"/>
              <a:buChar char="§"/>
            </a:pPr>
            <a:r>
              <a:rPr lang="en-US" dirty="0" err="1" smtClean="0"/>
              <a:t>ToR</a:t>
            </a:r>
            <a:r>
              <a:rPr lang="en-US" dirty="0" smtClean="0"/>
              <a:t> and Work plan </a:t>
            </a:r>
            <a:r>
              <a:rPr lang="en-US" dirty="0"/>
              <a:t>of SSM </a:t>
            </a:r>
            <a:endParaRPr lang="en-US" dirty="0" smtClean="0"/>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67305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normAutofit fontScale="92500" lnSpcReduction="10000"/>
          </a:bodyPr>
          <a:lstStyle/>
          <a:p>
            <a:pPr marL="0" lvl="0" indent="0" algn="just">
              <a:buNone/>
            </a:pPr>
            <a:r>
              <a:rPr lang="en-US" dirty="0"/>
              <a:t>The Meeting discussed and agreed on the first version of SSM </a:t>
            </a:r>
            <a:r>
              <a:rPr lang="en-US" dirty="0" smtClean="0"/>
              <a:t>TOR. </a:t>
            </a:r>
          </a:p>
          <a:p>
            <a:pPr lvl="0" algn="just"/>
            <a:r>
              <a:rPr lang="en-US" dirty="0" smtClean="0"/>
              <a:t>This </a:t>
            </a:r>
            <a:r>
              <a:rPr lang="en-US" dirty="0"/>
              <a:t>version of TOR would be reported at the 22nd ATRC meeting by SSM chair for further reviewing process by ATRC WG1 to get input/comment. </a:t>
            </a:r>
            <a:endParaRPr lang="en-US" dirty="0" smtClean="0"/>
          </a:p>
          <a:p>
            <a:pPr lvl="0" algn="just"/>
            <a:r>
              <a:rPr lang="en-US" dirty="0" smtClean="0"/>
              <a:t>Once </a:t>
            </a:r>
            <a:r>
              <a:rPr lang="en-US" dirty="0"/>
              <a:t>endorsement by ATRC WG1 had been obtained, the said draft would be circulated to ATRC leaders for endorsement, on ad-referendum basis.</a:t>
            </a:r>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22801783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Content</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lgn="just">
              <a:buClr>
                <a:schemeClr val="tx2">
                  <a:lumMod val="60000"/>
                  <a:lumOff val="40000"/>
                </a:schemeClr>
              </a:buClr>
              <a:buFont typeface="Wingdings" panose="05000000000000000000" pitchFamily="2" charset="2"/>
              <a:buChar char="§"/>
            </a:pPr>
            <a:r>
              <a:rPr lang="en-US" dirty="0" smtClean="0"/>
              <a:t>ATRC project </a:t>
            </a:r>
            <a:r>
              <a:rPr lang="en-US" dirty="0"/>
              <a:t>proposals </a:t>
            </a:r>
            <a:r>
              <a:rPr lang="en-US" dirty="0" smtClean="0"/>
              <a:t>relating </a:t>
            </a:r>
            <a:r>
              <a:rPr lang="en-US" dirty="0"/>
              <a:t>to spectrum </a:t>
            </a:r>
            <a:r>
              <a:rPr lang="en-US" dirty="0" smtClean="0"/>
              <a:t>management</a:t>
            </a:r>
            <a:endParaRPr lang="en-US" dirty="0"/>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63004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46237"/>
            <a:ext cx="8229600" cy="4525963"/>
          </a:xfrm>
        </p:spPr>
        <p:txBody>
          <a:bodyPr>
            <a:normAutofit fontScale="77500" lnSpcReduction="20000"/>
          </a:bodyPr>
          <a:lstStyle/>
          <a:p>
            <a:pPr lvl="0" algn="just"/>
            <a:r>
              <a:rPr lang="en-US" dirty="0"/>
              <a:t>The Meeting agreed to submit project “</a:t>
            </a:r>
            <a:r>
              <a:rPr lang="en-US" i="1" dirty="0"/>
              <a:t>Technical and regulatory approaches to facilitate the use of L band for mobile broadband services</a:t>
            </a:r>
            <a:r>
              <a:rPr lang="en-US" dirty="0"/>
              <a:t>” </a:t>
            </a:r>
            <a:r>
              <a:rPr lang="en-US" dirty="0" smtClean="0"/>
              <a:t>to </a:t>
            </a:r>
            <a:r>
              <a:rPr lang="en-US" dirty="0"/>
              <a:t>ATRC meeting for further consideration</a:t>
            </a:r>
            <a:r>
              <a:rPr lang="en-US" dirty="0" smtClean="0"/>
              <a:t>.</a:t>
            </a:r>
          </a:p>
          <a:p>
            <a:pPr lvl="0" algn="just"/>
            <a:endParaRPr lang="en-US" dirty="0"/>
          </a:p>
          <a:p>
            <a:pPr lvl="0" algn="just"/>
            <a:r>
              <a:rPr lang="en-US" dirty="0"/>
              <a:t>Regarding the project “</a:t>
            </a:r>
            <a:r>
              <a:rPr lang="en-US" i="1" dirty="0"/>
              <a:t>Workshop and study on Information Sharing for Dynamic Frequency Allocation</a:t>
            </a:r>
            <a:r>
              <a:rPr lang="en-US" dirty="0"/>
              <a:t>” proposed by </a:t>
            </a:r>
            <a:r>
              <a:rPr lang="en-US" dirty="0" smtClean="0"/>
              <a:t>USAID, </a:t>
            </a:r>
            <a:r>
              <a:rPr lang="en-US" dirty="0"/>
              <a:t>the Meeting was in the view that some AMS took trial tests in remote areas for TVWS. However, at this stage, when most of AMS were in the Digital TV transition, when deploying trial, AMS needed to study carefully in order to avoid interference to existing TV systems. In principle, the Meeting supported the Workshop to study the ability to use TVWS for disaster management.</a:t>
            </a:r>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27470838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Content</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lgn="just">
              <a:buClr>
                <a:schemeClr val="tx2">
                  <a:lumMod val="60000"/>
                  <a:lumOff val="40000"/>
                </a:schemeClr>
              </a:buClr>
              <a:buFont typeface="Wingdings" panose="05000000000000000000" pitchFamily="2" charset="2"/>
              <a:buChar char="§"/>
            </a:pPr>
            <a:r>
              <a:rPr lang="en-US" dirty="0" smtClean="0"/>
              <a:t>GSMA-ASEAN cooperation </a:t>
            </a:r>
            <a:r>
              <a:rPr lang="en-US" dirty="0"/>
              <a:t>on spectrum management</a:t>
            </a:r>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52640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normAutofit/>
          </a:bodyPr>
          <a:lstStyle/>
          <a:p>
            <a:pPr marL="0" lvl="0" indent="0" algn="just">
              <a:buNone/>
            </a:pPr>
            <a:r>
              <a:rPr lang="en-US" dirty="0"/>
              <a:t>The meeting was in the view that GSMA was an association and was not a dialogue partner of ASEAN. Therefore, the Meeting sought ATRC/TELSOM guidance on a suitable way forward</a:t>
            </a: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132326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Content</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lgn="just">
              <a:buClr>
                <a:schemeClr val="tx2">
                  <a:lumMod val="60000"/>
                  <a:lumOff val="40000"/>
                </a:schemeClr>
              </a:buClr>
              <a:buFont typeface="Wingdings" panose="05000000000000000000" pitchFamily="2" charset="2"/>
              <a:buChar char="§"/>
            </a:pPr>
            <a:r>
              <a:rPr lang="en-US" dirty="0"/>
              <a:t>Review high level decision on spectrum related issues </a:t>
            </a:r>
            <a:endParaRPr lang="en-US" dirty="0" smtClean="0"/>
          </a:p>
          <a:p>
            <a:pPr lvl="0" algn="just">
              <a:buClr>
                <a:schemeClr val="tx2">
                  <a:lumMod val="60000"/>
                  <a:lumOff val="40000"/>
                </a:schemeClr>
              </a:buClr>
              <a:buFont typeface="Wingdings" panose="05000000000000000000" pitchFamily="2" charset="2"/>
              <a:buChar char="§"/>
            </a:pPr>
            <a:r>
              <a:rPr lang="en-US" dirty="0" smtClean="0"/>
              <a:t>Update </a:t>
            </a:r>
            <a:r>
              <a:rPr lang="en-US" dirty="0"/>
              <a:t>new </a:t>
            </a:r>
            <a:r>
              <a:rPr lang="en-US"/>
              <a:t>spectrum </a:t>
            </a:r>
            <a:r>
              <a:rPr lang="en-US" smtClean="0"/>
              <a:t>policies</a:t>
            </a:r>
            <a:endParaRPr lang="en-US" dirty="0" smtClean="0"/>
          </a:p>
          <a:p>
            <a:pPr lvl="0" algn="just">
              <a:buClr>
                <a:schemeClr val="tx2">
                  <a:lumMod val="60000"/>
                  <a:lumOff val="40000"/>
                </a:schemeClr>
              </a:buClr>
              <a:buFont typeface="Wingdings" panose="05000000000000000000" pitchFamily="2" charset="2"/>
              <a:buChar char="§"/>
            </a:pPr>
            <a:r>
              <a:rPr lang="en-US" dirty="0" err="1" smtClean="0"/>
              <a:t>ToR</a:t>
            </a:r>
            <a:r>
              <a:rPr lang="en-US" dirty="0" smtClean="0"/>
              <a:t> and Work plan </a:t>
            </a:r>
            <a:r>
              <a:rPr lang="en-US" dirty="0"/>
              <a:t>of SSM </a:t>
            </a:r>
            <a:endParaRPr lang="en-US" dirty="0" smtClean="0"/>
          </a:p>
          <a:p>
            <a:pPr lvl="0" algn="just">
              <a:buClr>
                <a:schemeClr val="tx2">
                  <a:lumMod val="60000"/>
                  <a:lumOff val="40000"/>
                </a:schemeClr>
              </a:buClr>
              <a:buFont typeface="Wingdings" panose="05000000000000000000" pitchFamily="2" charset="2"/>
              <a:buChar char="§"/>
            </a:pPr>
            <a:r>
              <a:rPr lang="en-US" dirty="0" smtClean="0"/>
              <a:t>ATRC project </a:t>
            </a:r>
            <a:r>
              <a:rPr lang="en-US" dirty="0"/>
              <a:t>proposals </a:t>
            </a:r>
            <a:r>
              <a:rPr lang="en-US" dirty="0" smtClean="0"/>
              <a:t>relating </a:t>
            </a:r>
            <a:r>
              <a:rPr lang="en-US" dirty="0"/>
              <a:t>to spectrum </a:t>
            </a:r>
            <a:r>
              <a:rPr lang="en-US" dirty="0" smtClean="0"/>
              <a:t>management</a:t>
            </a:r>
            <a:endParaRPr lang="en-US" dirty="0"/>
          </a:p>
          <a:p>
            <a:pPr lvl="0" algn="just">
              <a:buClr>
                <a:schemeClr val="tx2">
                  <a:lumMod val="60000"/>
                  <a:lumOff val="40000"/>
                </a:schemeClr>
              </a:buClr>
              <a:buFont typeface="Wingdings" panose="05000000000000000000" pitchFamily="2" charset="2"/>
              <a:buChar char="§"/>
            </a:pPr>
            <a:r>
              <a:rPr lang="en-US" dirty="0"/>
              <a:t>GSMA-ASEAN </a:t>
            </a:r>
            <a:r>
              <a:rPr lang="en-US" dirty="0" smtClean="0"/>
              <a:t>cooperation </a:t>
            </a:r>
            <a:r>
              <a:rPr lang="en-US" dirty="0"/>
              <a:t>on spectrum management</a:t>
            </a:r>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Content</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lgn="just">
              <a:buClr>
                <a:schemeClr val="tx2">
                  <a:lumMod val="60000"/>
                  <a:lumOff val="40000"/>
                </a:schemeClr>
              </a:buClr>
              <a:buFont typeface="Wingdings" panose="05000000000000000000" pitchFamily="2" charset="2"/>
              <a:buChar char="§"/>
            </a:pPr>
            <a:r>
              <a:rPr lang="en-US" dirty="0"/>
              <a:t>Review high level decision on spectrum related issues </a:t>
            </a:r>
            <a:endParaRPr lang="en-US" dirty="0" smtClean="0"/>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67569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srcRect/>
          <a:stretch>
            <a:fillRect/>
          </a:stretch>
        </p:blipFill>
        <p:spPr bwMode="auto">
          <a:xfrm>
            <a:off x="152400" y="1295400"/>
            <a:ext cx="3386137" cy="4667250"/>
          </a:xfrm>
          <a:prstGeom prst="rect">
            <a:avLst/>
          </a:prstGeom>
          <a:noFill/>
          <a:ln w="9525">
            <a:noFill/>
            <a:miter lim="800000"/>
            <a:headEnd/>
            <a:tailEnd/>
          </a:ln>
          <a:effectLst/>
        </p:spPr>
      </p:pic>
      <p:sp>
        <p:nvSpPr>
          <p:cNvPr id="2" name="Title 1"/>
          <p:cNvSpPr>
            <a:spLocks noGrp="1"/>
          </p:cNvSpPr>
          <p:nvPr>
            <p:ph type="title"/>
          </p:nvPr>
        </p:nvSpPr>
        <p:spPr>
          <a:xfrm rot="18948578">
            <a:off x="-221355" y="2964284"/>
            <a:ext cx="4658707" cy="1143000"/>
          </a:xfrm>
        </p:spPr>
        <p:txBody>
          <a:bodyPr>
            <a:normAutofit fontScale="90000"/>
          </a:bodyPr>
          <a:lstStyle/>
          <a:p>
            <a:pPr algn="l"/>
            <a:r>
              <a:rPr lang="en-US" dirty="0" smtClean="0"/>
              <a:t>Da Nang Declaration 2015</a:t>
            </a:r>
            <a:endParaRPr lang="en-US" dirty="0"/>
          </a:p>
        </p:txBody>
      </p:sp>
      <p:pic>
        <p:nvPicPr>
          <p:cNvPr id="9" name="Picture 2"/>
          <p:cNvPicPr>
            <a:picLocks noChangeAspect="1" noChangeArrowheads="1"/>
          </p:cNvPicPr>
          <p:nvPr/>
        </p:nvPicPr>
        <p:blipFill>
          <a:blip r:embed="rId3"/>
          <a:srcRect/>
          <a:stretch>
            <a:fillRect/>
          </a:stretch>
        </p:blipFill>
        <p:spPr bwMode="auto">
          <a:xfrm>
            <a:off x="4191000" y="1295400"/>
            <a:ext cx="4800600" cy="4667250"/>
          </a:xfrm>
          <a:prstGeom prst="rect">
            <a:avLst/>
          </a:prstGeom>
          <a:noFill/>
          <a:ln w="9525">
            <a:noFill/>
            <a:miter lim="800000"/>
            <a:headEnd/>
            <a:tailEnd/>
          </a:ln>
          <a:effectLst/>
        </p:spPr>
      </p:pic>
      <p:sp>
        <p:nvSpPr>
          <p:cNvPr id="11" name="Title 1"/>
          <p:cNvSpPr txBox="1">
            <a:spLocks/>
          </p:cNvSpPr>
          <p:nvPr/>
        </p:nvSpPr>
        <p:spPr>
          <a:xfrm rot="19140511">
            <a:off x="3636929" y="3057525"/>
            <a:ext cx="5492197" cy="1143000"/>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smtClean="0"/>
              <a:t>ASEAN ICT MASTERPLAN 2020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lstStyle/>
          <a:p>
            <a:pPr>
              <a:buNone/>
            </a:pPr>
            <a:endParaRPr lang="en-US" dirty="0" smtClean="0"/>
          </a:p>
          <a:p>
            <a:pPr marL="0" indent="0">
              <a:buNone/>
            </a:pPr>
            <a:r>
              <a:rPr lang="en-US" dirty="0" smtClean="0"/>
              <a:t>……</a:t>
            </a:r>
            <a:r>
              <a:rPr lang="en-US" dirty="0"/>
              <a:t>the Meeting discussed and confirmed its effort in implementing the instructions from ASEAN Ministers under Action Point 6.1.3 of AIM 2020 “ Harmonize Telecommunication Regulations – Develop Guidelines for ASEAN Spectrum Regulatory Cooperation.”</a:t>
            </a:r>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07587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noChangeArrowheads="1"/>
          </p:cNvPicPr>
          <p:nvPr/>
        </p:nvPicPr>
        <p:blipFill>
          <a:blip r:embed="rId2"/>
          <a:srcRect/>
          <a:stretch>
            <a:fillRect/>
          </a:stretch>
        </p:blipFill>
        <p:spPr bwMode="auto">
          <a:xfrm>
            <a:off x="0" y="1447800"/>
            <a:ext cx="9144000" cy="5430838"/>
          </a:xfrm>
          <a:prstGeom prst="rect">
            <a:avLst/>
          </a:prstGeom>
          <a:noFill/>
          <a:ln w="9525">
            <a:noFill/>
            <a:miter lim="800000"/>
            <a:headEnd/>
            <a:tailEnd/>
          </a:ln>
          <a:effectLst/>
        </p:spPr>
      </p:pic>
      <p:sp>
        <p:nvSpPr>
          <p:cNvPr id="2" name="Title 1"/>
          <p:cNvSpPr>
            <a:spLocks noGrp="1"/>
          </p:cNvSpPr>
          <p:nvPr>
            <p:ph type="title"/>
          </p:nvPr>
        </p:nvSpPr>
        <p:spPr>
          <a:xfrm rot="18974101">
            <a:off x="952500" y="3200400"/>
            <a:ext cx="8229600" cy="1143000"/>
          </a:xfrm>
        </p:spPr>
        <p:txBody>
          <a:bodyPr/>
          <a:lstStyle/>
          <a:p>
            <a:pPr algn="l"/>
            <a:r>
              <a:rPr lang="en-US" dirty="0" smtClean="0"/>
              <a:t>TELSOM-ATRC JWG Decision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normAutofit fontScale="85000" lnSpcReduction="10000"/>
          </a:bodyPr>
          <a:lstStyle/>
          <a:p>
            <a:pPr lvl="0" algn="just"/>
            <a:r>
              <a:rPr lang="en-US" dirty="0" smtClean="0"/>
              <a:t>appreciated </a:t>
            </a:r>
            <a:r>
              <a:rPr lang="en-US" dirty="0"/>
              <a:t>the TELSOM-ATRC JWG decisions on guidance to SSM activities, including drafting and finalizing TOR, discussing content of future project proposals relating to radio engineering and spectrum regulatory before submitting to TELSOM-ATRC JWG </a:t>
            </a:r>
            <a:r>
              <a:rPr lang="en-US" dirty="0" smtClean="0"/>
              <a:t>meeting;</a:t>
            </a:r>
          </a:p>
          <a:p>
            <a:pPr lvl="0" algn="just"/>
            <a:r>
              <a:rPr lang="en-US" dirty="0" smtClean="0"/>
              <a:t>appreciated </a:t>
            </a:r>
            <a:r>
              <a:rPr lang="en-US" dirty="0"/>
              <a:t>the JWG meeting decision on the annual budget of USD 15000 from AICTF to support annual activities of SSM. The Meeting agreed to report this decision to ATRC and proposed ATRC to submit to TELMIN for official endorsement. </a:t>
            </a:r>
          </a:p>
          <a:p>
            <a:pPr algn="just"/>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457200" y="274638"/>
            <a:ext cx="8229600" cy="1143000"/>
          </a:xfrm>
        </p:spPr>
        <p:txBody>
          <a:bodyPr/>
          <a:lstStyle/>
          <a:p>
            <a:pPr algn="l"/>
            <a:r>
              <a:rPr lang="en-US" dirty="0"/>
              <a:t>TELSOM-ATRC JWG Decision</a:t>
            </a:r>
          </a:p>
        </p:txBody>
      </p:sp>
    </p:spTree>
    <p:extLst>
      <p:ext uri="{BB962C8B-B14F-4D97-AF65-F5344CB8AC3E}">
        <p14:creationId xmlns:p14="http://schemas.microsoft.com/office/powerpoint/2010/main" val="26315632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Content</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lgn="just">
              <a:buClr>
                <a:schemeClr val="tx2">
                  <a:lumMod val="60000"/>
                  <a:lumOff val="40000"/>
                </a:schemeClr>
              </a:buClr>
              <a:buFont typeface="Wingdings" panose="05000000000000000000" pitchFamily="2" charset="2"/>
              <a:buChar char="§"/>
            </a:pPr>
            <a:r>
              <a:rPr lang="en-US" dirty="0" smtClean="0"/>
              <a:t>Update </a:t>
            </a:r>
            <a:r>
              <a:rPr lang="en-US" dirty="0"/>
              <a:t>new spectrum policy </a:t>
            </a:r>
            <a:r>
              <a:rPr lang="en-US" dirty="0" smtClean="0"/>
              <a:t>and </a:t>
            </a:r>
            <a:r>
              <a:rPr lang="en-US" dirty="0"/>
              <a:t>cross border frequency coordination </a:t>
            </a:r>
            <a:r>
              <a:rPr lang="en-US" dirty="0" smtClean="0"/>
              <a:t>agreement</a:t>
            </a:r>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47279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normAutofit fontScale="77500" lnSpcReduction="20000"/>
          </a:bodyPr>
          <a:lstStyle/>
          <a:p>
            <a:pPr marL="0" lvl="0" indent="0">
              <a:buNone/>
            </a:pPr>
            <a:r>
              <a:rPr lang="en-US" dirty="0" smtClean="0"/>
              <a:t>The </a:t>
            </a:r>
            <a:r>
              <a:rPr lang="en-US" dirty="0"/>
              <a:t>Meeting noted that:</a:t>
            </a:r>
          </a:p>
          <a:p>
            <a:pPr marL="0" indent="0">
              <a:buNone/>
            </a:pPr>
            <a:endParaRPr lang="en-US" dirty="0"/>
          </a:p>
          <a:p>
            <a:pPr lvl="0"/>
            <a:r>
              <a:rPr lang="en-US" dirty="0"/>
              <a:t>There was a trend in ASEAN on re-farming 2G bands (900 / 1800 MHz) for 3G/4G;</a:t>
            </a:r>
          </a:p>
          <a:p>
            <a:pPr lvl="0"/>
            <a:r>
              <a:rPr lang="en-US" dirty="0"/>
              <a:t>Some ASEAN countries deployed LTE network in 1800, 2300 and 2600 MHz;</a:t>
            </a:r>
          </a:p>
          <a:p>
            <a:pPr lvl="0"/>
            <a:r>
              <a:rPr lang="en-US" dirty="0"/>
              <a:t>After WRC-15, new bands would be allocated for 4G, including L band (1427-1518 MHz),  3300-3400 MHz, 4800-4990 MHz;</a:t>
            </a:r>
          </a:p>
          <a:p>
            <a:pPr lvl="0"/>
            <a:r>
              <a:rPr lang="en-US" dirty="0"/>
              <a:t>Unlicensed band was playing an important role to develop Mobile Broadband;</a:t>
            </a:r>
          </a:p>
          <a:p>
            <a:pPr lvl="0"/>
            <a:r>
              <a:rPr lang="en-US" dirty="0"/>
              <a:t>Spectrum auction was important policy to establish a competition telecom market</a:t>
            </a:r>
          </a:p>
          <a:p>
            <a:pPr>
              <a:buNone/>
            </a:pPr>
            <a:endParaRPr lang="en-US" dirty="0" smtClean="0"/>
          </a:p>
          <a:p>
            <a:endParaRPr lang="en-US" dirty="0"/>
          </a:p>
        </p:txBody>
      </p:sp>
      <p:cxnSp>
        <p:nvCxnSpPr>
          <p:cNvPr id="5" name="Straight Connector 4"/>
          <p:cNvCxnSpPr/>
          <p:nvPr/>
        </p:nvCxnSpPr>
        <p:spPr>
          <a:xfrm>
            <a:off x="381000" y="1219200"/>
            <a:ext cx="82296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6172200"/>
            <a:ext cx="9144000" cy="6858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40297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512</Words>
  <Application>Microsoft Office PowerPoint</Application>
  <PresentationFormat>On-screen Show (4:3)</PresentationFormat>
  <Paragraphs>44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SSM-6 OUTCOMES</vt:lpstr>
      <vt:lpstr>Content</vt:lpstr>
      <vt:lpstr>Content</vt:lpstr>
      <vt:lpstr>Da Nang Declaration 2015</vt:lpstr>
      <vt:lpstr>PowerPoint Presentation</vt:lpstr>
      <vt:lpstr>TELSOM-ATRC JWG Decision</vt:lpstr>
      <vt:lpstr>TELSOM-ATRC JWG Decision</vt:lpstr>
      <vt:lpstr>Content</vt:lpstr>
      <vt:lpstr>PowerPoint Presentation</vt:lpstr>
      <vt:lpstr>Content</vt:lpstr>
      <vt:lpstr>PowerPoint Presentation</vt:lpstr>
      <vt:lpstr>Content</vt:lpstr>
      <vt:lpstr>PowerPoint Presentation</vt:lpstr>
      <vt:lpstr>Content</vt:lpstr>
      <vt:lpstr>PowerPoint Presentation</vt:lpstr>
    </vt:vector>
  </TitlesOfParts>
  <Company>HEAVEN KILLERS RELEASE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VBM</dc:creator>
  <cp:lastModifiedBy>Minh Vu</cp:lastModifiedBy>
  <cp:revision>34</cp:revision>
  <dcterms:created xsi:type="dcterms:W3CDTF">2016-07-15T17:52:54Z</dcterms:created>
  <dcterms:modified xsi:type="dcterms:W3CDTF">2017-08-22T16:35:33Z</dcterms:modified>
</cp:coreProperties>
</file>