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57" r:id="rId3"/>
    <p:sldId id="260" r:id="rId4"/>
    <p:sldId id="261" r:id="rId5"/>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3152D"/>
    <a:srgbClr val="3366FF"/>
    <a:srgbClr val="CCCC00"/>
    <a:srgbClr val="CC0000"/>
    <a:srgbClr val="ABC068"/>
    <a:srgbClr val="99FF33"/>
    <a:srgbClr val="99CC00"/>
    <a:srgbClr val="99FF66"/>
    <a:srgbClr val="6666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3" autoAdjust="0"/>
    <p:restoredTop sz="80306" autoAdjust="0"/>
  </p:normalViewPr>
  <p:slideViewPr>
    <p:cSldViewPr snapToGrid="0">
      <p:cViewPr varScale="1">
        <p:scale>
          <a:sx n="63" d="100"/>
          <a:sy n="63" d="100"/>
        </p:scale>
        <p:origin x="76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D18E50-C767-405B-8292-3FE1E4972D63}" type="datetimeFigureOut">
              <a:rPr lang="id-ID" smtClean="0"/>
              <a:t>18/08/2017</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264CA0-1EA7-4C3A-98BF-2908E0C3C4FF}" type="slidenum">
              <a:rPr lang="id-ID" smtClean="0"/>
              <a:t>‹#›</a:t>
            </a:fld>
            <a:endParaRPr lang="id-ID"/>
          </a:p>
        </p:txBody>
      </p:sp>
    </p:spTree>
    <p:extLst>
      <p:ext uri="{BB962C8B-B14F-4D97-AF65-F5344CB8AC3E}">
        <p14:creationId xmlns:p14="http://schemas.microsoft.com/office/powerpoint/2010/main" val="29511043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z="1200" b="0" i="0" kern="1200" dirty="0" smtClean="0">
                <a:solidFill>
                  <a:schemeClr val="tx1"/>
                </a:solidFill>
                <a:effectLst/>
                <a:latin typeface="+mn-lt"/>
                <a:ea typeface="+mn-ea"/>
                <a:cs typeface="+mn-cs"/>
              </a:rPr>
              <a:t>Dalam rangka memenuhi ketersediaan atas kebutuhan kanal frekuensi radio siaran Frequency Modulation dan penyempurnaan penataan kanal frekuensi radio sebagai akibat terjadinya perubahan wilayah administratif di Indonesia yang berdampak pada perubahan wilayah layanan penyelenggaraan radio siaran Frequency Modulation secara nasional.</a:t>
            </a:r>
          </a:p>
          <a:p>
            <a:endParaRPr lang="id-ID"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id-ID" sz="1200" b="0" i="0" kern="1200" dirty="0" smtClean="0">
                <a:solidFill>
                  <a:schemeClr val="tx1"/>
                </a:solidFill>
                <a:effectLst/>
                <a:latin typeface="+mn-lt"/>
                <a:ea typeface="+mn-ea"/>
                <a:cs typeface="+mn-cs"/>
              </a:rPr>
              <a:t>Dalam Peraturan Menteri ini diatur tentang Rencana induk frekuensi Radio untuk keperluan penyelenggaraan radio siaran frequency modulation dengan menetapkan batasan istilah yang digunakan dalam pengaturannya. </a:t>
            </a:r>
            <a:r>
              <a:rPr lang="id-ID" sz="1200" b="0" i="0" kern="1200" dirty="0" smtClean="0">
                <a:solidFill>
                  <a:schemeClr val="tx1"/>
                </a:solidFill>
                <a:effectLst/>
                <a:latin typeface="+mn-lt"/>
                <a:ea typeface="+mn-ea"/>
                <a:cs typeface="+mn-cs"/>
              </a:rPr>
              <a:t> (</a:t>
            </a:r>
            <a:r>
              <a:rPr lang="id-ID"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The Radio Frequency Master Plan for the allocation of the broadcast radio frequency modulation is stated in the Ministerial Regulation by defining the used terms limits in the arrangement.</a:t>
            </a:r>
            <a:r>
              <a:rPr lang="id-ID" dirty="0" smtClean="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id-ID"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id-ID" sz="1200" b="0" i="0" kern="1200" dirty="0" smtClean="0">
                <a:solidFill>
                  <a:schemeClr val="tx1"/>
                </a:solidFill>
                <a:effectLst/>
                <a:latin typeface="+mn-lt"/>
                <a:ea typeface="+mn-ea"/>
                <a:cs typeface="+mn-cs"/>
              </a:rPr>
              <a:t>Setiap penyelenggaraan radio siaran FM wajib memenuhi ketentuan teknis sebagaimana diatur pada bab II pada Peraturan Menteri ini. Setiap penyelenggaraan radio siaran FM untuk LPP dan LPS wajib mengikuti pemetaan kanal frekuensi radio. ISR untuk keperluan LPP dan LPS diberikan brdasarkan perencanaan kanal frekuensi radio dan ISR untuk keperluan LPK diberikan berdasarkan perencanaan kanal frekuensi radio. Setiap alat dan perangkat telekomunikasi yang digunakan untuk keperluan radio siaran FM LPP, LPS dan LPK wajib memiliki sertifikat alat dan perangkat sesuai ketentuan peraturam perundang-undangan. Direktur Jenderal melaksanakan pengawasan dan pengendalian terhadap pelaksanaan Peraturan Menteri ini.  </a:t>
            </a:r>
            <a:endParaRPr lang="id-ID"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id-ID" dirty="0" smtClean="0">
              <a:solidFill>
                <a:schemeClr val="bg1"/>
              </a:solidFill>
            </a:endParaRPr>
          </a:p>
        </p:txBody>
      </p:sp>
      <p:sp>
        <p:nvSpPr>
          <p:cNvPr id="4" name="Slide Number Placeholder 3"/>
          <p:cNvSpPr>
            <a:spLocks noGrp="1"/>
          </p:cNvSpPr>
          <p:nvPr>
            <p:ph type="sldNum" sz="quarter" idx="10"/>
          </p:nvPr>
        </p:nvSpPr>
        <p:spPr/>
        <p:txBody>
          <a:bodyPr/>
          <a:lstStyle/>
          <a:p>
            <a:fld id="{AD264CA0-1EA7-4C3A-98BF-2908E0C3C4FF}" type="slidenum">
              <a:rPr lang="id-ID" smtClean="0"/>
              <a:t>2</a:t>
            </a:fld>
            <a:endParaRPr lang="id-ID"/>
          </a:p>
        </p:txBody>
      </p:sp>
    </p:spTree>
    <p:extLst>
      <p:ext uri="{BB962C8B-B14F-4D97-AF65-F5344CB8AC3E}">
        <p14:creationId xmlns:p14="http://schemas.microsoft.com/office/powerpoint/2010/main" val="20097712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z="1200" b="0" i="0" kern="1200" dirty="0" smtClean="0">
                <a:solidFill>
                  <a:schemeClr val="tx1"/>
                </a:solidFill>
                <a:effectLst/>
                <a:latin typeface="+mn-lt"/>
                <a:ea typeface="+mn-ea"/>
                <a:cs typeface="+mn-cs"/>
              </a:rPr>
              <a:t>Pita frekuensi radio 450 MHz berada pada rentang 450-457,5 MHz yang berpasangan dengan 460-467,5 MHz untuk moda FDD, pita frekuensi radio 900 MHz berada pada rentang 880-915 MHz berpasangan dengan 925-960 MHz untuk moda FDD, pita frekuensi radio 2.1 GHz berada pada rentang 1920-1980 MHz yang berpasangan dengan 2110-2170 MHz untuk moda FDD dan pita frekuensi radio 2.3 GHz berada pada rentang 2300-2330 MHz untuk moda TDD yang mana pita frekuensi tersebut ditetapkan untuk keperluan Penyelenggaraan Jaringan Bergerak Seluler. Ketentuan Penggunaan Teknologi diatur dalam Bab II Peraturan Menteri ini.</a:t>
            </a:r>
            <a:endParaRPr lang="id-ID" dirty="0"/>
          </a:p>
        </p:txBody>
      </p:sp>
      <p:sp>
        <p:nvSpPr>
          <p:cNvPr id="4" name="Slide Number Placeholder 3"/>
          <p:cNvSpPr>
            <a:spLocks noGrp="1"/>
          </p:cNvSpPr>
          <p:nvPr>
            <p:ph type="sldNum" sz="quarter" idx="10"/>
          </p:nvPr>
        </p:nvSpPr>
        <p:spPr/>
        <p:txBody>
          <a:bodyPr/>
          <a:lstStyle/>
          <a:p>
            <a:fld id="{AD264CA0-1EA7-4C3A-98BF-2908E0C3C4FF}" type="slidenum">
              <a:rPr lang="id-ID" smtClean="0"/>
              <a:t>3</a:t>
            </a:fld>
            <a:endParaRPr lang="id-ID"/>
          </a:p>
        </p:txBody>
      </p:sp>
    </p:spTree>
    <p:extLst>
      <p:ext uri="{BB962C8B-B14F-4D97-AF65-F5344CB8AC3E}">
        <p14:creationId xmlns:p14="http://schemas.microsoft.com/office/powerpoint/2010/main" val="1012859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AutoNum type="alphaUcPeriod"/>
            </a:pPr>
            <a:r>
              <a:rPr lang="id-ID" sz="1200" kern="1200" dirty="0" smtClean="0">
                <a:solidFill>
                  <a:schemeClr val="tx1"/>
                </a:solidFill>
                <a:effectLst/>
                <a:latin typeface="+mn-lt"/>
                <a:ea typeface="+mn-ea"/>
                <a:cs typeface="+mn-cs"/>
              </a:rPr>
              <a:t>bahwa untuk menjamin keberlangsungan  layanan penyelenggaraan    telekomunikasi    yang    menggunakan Microwave   Link (Point-to-Point) perlu dilakukan    perubahan beberapa  ketentuan dalam Peraturan Menteri Komunikasi dan Informatika Nomor 33 Tahun   2015   tentang Perencanaan   Penggunaan  Pita Frekuensi  Radio Microwave  Link  (Point-to-Point);</a:t>
            </a:r>
          </a:p>
          <a:p>
            <a:pPr marL="228600" lvl="0" indent="-228600">
              <a:buAutoNum type="alphaUcPeriod"/>
            </a:pPr>
            <a:endParaRPr lang="id-ID" sz="1200" kern="1200" dirty="0" smtClean="0">
              <a:solidFill>
                <a:schemeClr val="tx1"/>
              </a:solidFill>
              <a:effectLst/>
              <a:latin typeface="+mn-lt"/>
              <a:ea typeface="+mn-ea"/>
              <a:cs typeface="+mn-cs"/>
            </a:endParaRPr>
          </a:p>
          <a:p>
            <a:pPr lvl="0"/>
            <a:r>
              <a:rPr lang="id-ID" sz="1200" kern="1200" dirty="0" smtClean="0">
                <a:solidFill>
                  <a:schemeClr val="tx1"/>
                </a:solidFill>
                <a:effectLst/>
                <a:latin typeface="+mn-lt"/>
                <a:ea typeface="+mn-ea"/>
                <a:cs typeface="+mn-cs"/>
              </a:rPr>
              <a:t>B. bahwa      berdasarkan      pertimbangan sebagaimana dimaksud    dalam  huruf  a,  perlu  menetapkan  Peraturan Menteri  Komunikasi  dan  Informatika  tentang Perubahan atas   Peraturan   Menteri   Komunikasi   dan   Informatika Nomor 33 Tahun 2015 tentang Perencanaan Penggunaan Pita Frekuensi Radio Microwave Link (Point-to-Point)</a:t>
            </a:r>
          </a:p>
          <a:p>
            <a:pPr rtl="0"/>
            <a:endParaRPr lang="id-ID" dirty="0"/>
          </a:p>
        </p:txBody>
      </p:sp>
      <p:sp>
        <p:nvSpPr>
          <p:cNvPr id="4" name="Slide Number Placeholder 3"/>
          <p:cNvSpPr>
            <a:spLocks noGrp="1"/>
          </p:cNvSpPr>
          <p:nvPr>
            <p:ph type="sldNum" sz="quarter" idx="10"/>
          </p:nvPr>
        </p:nvSpPr>
        <p:spPr/>
        <p:txBody>
          <a:bodyPr/>
          <a:lstStyle/>
          <a:p>
            <a:fld id="{AD264CA0-1EA7-4C3A-98BF-2908E0C3C4FF}" type="slidenum">
              <a:rPr lang="id-ID" smtClean="0"/>
              <a:t>4</a:t>
            </a:fld>
            <a:endParaRPr lang="id-ID"/>
          </a:p>
        </p:txBody>
      </p:sp>
    </p:spTree>
    <p:extLst>
      <p:ext uri="{BB962C8B-B14F-4D97-AF65-F5344CB8AC3E}">
        <p14:creationId xmlns:p14="http://schemas.microsoft.com/office/powerpoint/2010/main" val="3374159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id-ID"/>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A5F8DF9D-9544-498B-8DC3-FE4852166C7F}" type="datetimeFigureOut">
              <a:rPr lang="id-ID" smtClean="0"/>
              <a:t>18/08/2017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4B5F866D-7381-41A0-AD47-9C7E1C20E8A6}" type="slidenum">
              <a:rPr lang="id-ID" smtClean="0"/>
              <a:t>‹#›</a:t>
            </a:fld>
            <a:endParaRPr lang="id-ID"/>
          </a:p>
        </p:txBody>
      </p:sp>
    </p:spTree>
    <p:extLst>
      <p:ext uri="{BB962C8B-B14F-4D97-AF65-F5344CB8AC3E}">
        <p14:creationId xmlns:p14="http://schemas.microsoft.com/office/powerpoint/2010/main" val="21784234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A5F8DF9D-9544-498B-8DC3-FE4852166C7F}" type="datetimeFigureOut">
              <a:rPr lang="id-ID" smtClean="0"/>
              <a:t>18/08/2017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4B5F866D-7381-41A0-AD47-9C7E1C20E8A6}" type="slidenum">
              <a:rPr lang="id-ID" smtClean="0"/>
              <a:t>‹#›</a:t>
            </a:fld>
            <a:endParaRPr lang="id-ID"/>
          </a:p>
        </p:txBody>
      </p:sp>
    </p:spTree>
    <p:extLst>
      <p:ext uri="{BB962C8B-B14F-4D97-AF65-F5344CB8AC3E}">
        <p14:creationId xmlns:p14="http://schemas.microsoft.com/office/powerpoint/2010/main" val="2958217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A5F8DF9D-9544-498B-8DC3-FE4852166C7F}" type="datetimeFigureOut">
              <a:rPr lang="id-ID" smtClean="0"/>
              <a:t>18/08/2017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4B5F866D-7381-41A0-AD47-9C7E1C20E8A6}" type="slidenum">
              <a:rPr lang="id-ID" smtClean="0"/>
              <a:t>‹#›</a:t>
            </a:fld>
            <a:endParaRPr lang="id-ID"/>
          </a:p>
        </p:txBody>
      </p:sp>
    </p:spTree>
    <p:extLst>
      <p:ext uri="{BB962C8B-B14F-4D97-AF65-F5344CB8AC3E}">
        <p14:creationId xmlns:p14="http://schemas.microsoft.com/office/powerpoint/2010/main" val="3735554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A5F8DF9D-9544-498B-8DC3-FE4852166C7F}" type="datetimeFigureOut">
              <a:rPr lang="id-ID" smtClean="0"/>
              <a:t>18/08/2017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4B5F866D-7381-41A0-AD47-9C7E1C20E8A6}" type="slidenum">
              <a:rPr lang="id-ID" smtClean="0"/>
              <a:t>‹#›</a:t>
            </a:fld>
            <a:endParaRPr lang="id-ID"/>
          </a:p>
        </p:txBody>
      </p:sp>
    </p:spTree>
    <p:extLst>
      <p:ext uri="{BB962C8B-B14F-4D97-AF65-F5344CB8AC3E}">
        <p14:creationId xmlns:p14="http://schemas.microsoft.com/office/powerpoint/2010/main" val="2747399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id-ID"/>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5F8DF9D-9544-498B-8DC3-FE4852166C7F}" type="datetimeFigureOut">
              <a:rPr lang="id-ID" smtClean="0"/>
              <a:t>18/08/2017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4B5F866D-7381-41A0-AD47-9C7E1C20E8A6}" type="slidenum">
              <a:rPr lang="id-ID" smtClean="0"/>
              <a:t>‹#›</a:t>
            </a:fld>
            <a:endParaRPr lang="id-ID"/>
          </a:p>
        </p:txBody>
      </p:sp>
    </p:spTree>
    <p:extLst>
      <p:ext uri="{BB962C8B-B14F-4D97-AF65-F5344CB8AC3E}">
        <p14:creationId xmlns:p14="http://schemas.microsoft.com/office/powerpoint/2010/main" val="19806462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A5F8DF9D-9544-498B-8DC3-FE4852166C7F}" type="datetimeFigureOut">
              <a:rPr lang="id-ID" smtClean="0"/>
              <a:t>18/08/2017</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4B5F866D-7381-41A0-AD47-9C7E1C20E8A6}" type="slidenum">
              <a:rPr lang="id-ID" smtClean="0"/>
              <a:t>‹#›</a:t>
            </a:fld>
            <a:endParaRPr lang="id-ID"/>
          </a:p>
        </p:txBody>
      </p:sp>
    </p:spTree>
    <p:extLst>
      <p:ext uri="{BB962C8B-B14F-4D97-AF65-F5344CB8AC3E}">
        <p14:creationId xmlns:p14="http://schemas.microsoft.com/office/powerpoint/2010/main" val="2672202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id-ID"/>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A5F8DF9D-9544-498B-8DC3-FE4852166C7F}" type="datetimeFigureOut">
              <a:rPr lang="id-ID" smtClean="0"/>
              <a:t>18/08/2017</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4B5F866D-7381-41A0-AD47-9C7E1C20E8A6}" type="slidenum">
              <a:rPr lang="id-ID" smtClean="0"/>
              <a:t>‹#›</a:t>
            </a:fld>
            <a:endParaRPr lang="id-ID"/>
          </a:p>
        </p:txBody>
      </p:sp>
    </p:spTree>
    <p:extLst>
      <p:ext uri="{BB962C8B-B14F-4D97-AF65-F5344CB8AC3E}">
        <p14:creationId xmlns:p14="http://schemas.microsoft.com/office/powerpoint/2010/main" val="28425136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A5F8DF9D-9544-498B-8DC3-FE4852166C7F}" type="datetimeFigureOut">
              <a:rPr lang="id-ID" smtClean="0"/>
              <a:t>18/08/2017</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4B5F866D-7381-41A0-AD47-9C7E1C20E8A6}" type="slidenum">
              <a:rPr lang="id-ID" smtClean="0"/>
              <a:t>‹#›</a:t>
            </a:fld>
            <a:endParaRPr lang="id-ID"/>
          </a:p>
        </p:txBody>
      </p:sp>
    </p:spTree>
    <p:extLst>
      <p:ext uri="{BB962C8B-B14F-4D97-AF65-F5344CB8AC3E}">
        <p14:creationId xmlns:p14="http://schemas.microsoft.com/office/powerpoint/2010/main" val="19482143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F8DF9D-9544-498B-8DC3-FE4852166C7F}" type="datetimeFigureOut">
              <a:rPr lang="id-ID" smtClean="0"/>
              <a:t>18/08/2017</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4B5F866D-7381-41A0-AD47-9C7E1C20E8A6}" type="slidenum">
              <a:rPr lang="id-ID" smtClean="0"/>
              <a:t>‹#›</a:t>
            </a:fld>
            <a:endParaRPr lang="id-ID"/>
          </a:p>
        </p:txBody>
      </p:sp>
    </p:spTree>
    <p:extLst>
      <p:ext uri="{BB962C8B-B14F-4D97-AF65-F5344CB8AC3E}">
        <p14:creationId xmlns:p14="http://schemas.microsoft.com/office/powerpoint/2010/main" val="2377151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d-ID"/>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F8DF9D-9544-498B-8DC3-FE4852166C7F}" type="datetimeFigureOut">
              <a:rPr lang="id-ID" smtClean="0"/>
              <a:t>18/08/2017</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4B5F866D-7381-41A0-AD47-9C7E1C20E8A6}" type="slidenum">
              <a:rPr lang="id-ID" smtClean="0"/>
              <a:t>‹#›</a:t>
            </a:fld>
            <a:endParaRPr lang="id-ID"/>
          </a:p>
        </p:txBody>
      </p:sp>
    </p:spTree>
    <p:extLst>
      <p:ext uri="{BB962C8B-B14F-4D97-AF65-F5344CB8AC3E}">
        <p14:creationId xmlns:p14="http://schemas.microsoft.com/office/powerpoint/2010/main" val="2724701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d-ID"/>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F8DF9D-9544-498B-8DC3-FE4852166C7F}" type="datetimeFigureOut">
              <a:rPr lang="id-ID" smtClean="0"/>
              <a:t>18/08/2017</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4B5F866D-7381-41A0-AD47-9C7E1C20E8A6}" type="slidenum">
              <a:rPr lang="id-ID" smtClean="0"/>
              <a:t>‹#›</a:t>
            </a:fld>
            <a:endParaRPr lang="id-ID"/>
          </a:p>
        </p:txBody>
      </p:sp>
    </p:spTree>
    <p:extLst>
      <p:ext uri="{BB962C8B-B14F-4D97-AF65-F5344CB8AC3E}">
        <p14:creationId xmlns:p14="http://schemas.microsoft.com/office/powerpoint/2010/main" val="21710373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BC06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F8DF9D-9544-498B-8DC3-FE4852166C7F}" type="datetimeFigureOut">
              <a:rPr lang="id-ID" smtClean="0"/>
              <a:t>18/08/2017</a:t>
            </a:fld>
            <a:endParaRPr lang="id-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5F866D-7381-41A0-AD47-9C7E1C20E8A6}" type="slidenum">
              <a:rPr lang="id-ID" smtClean="0"/>
              <a:t>‹#›</a:t>
            </a:fld>
            <a:endParaRPr lang="id-ID"/>
          </a:p>
        </p:txBody>
      </p:sp>
    </p:spTree>
    <p:extLst>
      <p:ext uri="{BB962C8B-B14F-4D97-AF65-F5344CB8AC3E}">
        <p14:creationId xmlns:p14="http://schemas.microsoft.com/office/powerpoint/2010/main" val="8855808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19072" y="1509967"/>
            <a:ext cx="9144000" cy="2387600"/>
          </a:xfrm>
        </p:spPr>
        <p:txBody>
          <a:bodyPr/>
          <a:lstStyle/>
          <a:p>
            <a:r>
              <a:rPr lang="id-ID" b="1" dirty="0" smtClean="0">
                <a:ln w="12700">
                  <a:solidFill>
                    <a:schemeClr val="tx2">
                      <a:lumMod val="75000"/>
                    </a:schemeClr>
                  </a:solidFill>
                  <a:prstDash val="solid"/>
                </a:ln>
                <a:solidFill>
                  <a:schemeClr val="accent1">
                    <a:lumMod val="60000"/>
                    <a:lumOff val="40000"/>
                  </a:schemeClr>
                </a:solidFill>
                <a:effectLst>
                  <a:outerShdw dist="38100" dir="2640000" algn="bl" rotWithShape="0">
                    <a:schemeClr val="tx2">
                      <a:lumMod val="75000"/>
                    </a:schemeClr>
                  </a:outerShdw>
                </a:effectLst>
                <a:latin typeface="Cambria" panose="02040503050406030204" pitchFamily="18" charset="0"/>
              </a:rPr>
              <a:t>Spectrum Frequency </a:t>
            </a:r>
            <a:r>
              <a:rPr lang="id-ID" b="1" dirty="0" smtClean="0">
                <a:ln w="12700">
                  <a:solidFill>
                    <a:schemeClr val="tx2">
                      <a:lumMod val="75000"/>
                    </a:schemeClr>
                  </a:solidFill>
                  <a:prstDash val="solid"/>
                </a:ln>
                <a:solidFill>
                  <a:schemeClr val="accent1">
                    <a:lumMod val="60000"/>
                    <a:lumOff val="40000"/>
                  </a:schemeClr>
                </a:solidFill>
                <a:effectLst>
                  <a:outerShdw dist="38100" dir="2640000" algn="bl" rotWithShape="0">
                    <a:schemeClr val="tx2">
                      <a:lumMod val="75000"/>
                    </a:schemeClr>
                  </a:outerShdw>
                </a:effectLst>
                <a:latin typeface="Cambria" panose="02040503050406030204" pitchFamily="18" charset="0"/>
              </a:rPr>
              <a:t>Regulation Updates </a:t>
            </a:r>
            <a:r>
              <a:rPr lang="id-ID" b="1" dirty="0" smtClean="0">
                <a:ln w="12700">
                  <a:solidFill>
                    <a:schemeClr val="tx2">
                      <a:lumMod val="75000"/>
                    </a:schemeClr>
                  </a:solidFill>
                  <a:prstDash val="solid"/>
                </a:ln>
                <a:solidFill>
                  <a:schemeClr val="accent1">
                    <a:lumMod val="60000"/>
                    <a:lumOff val="40000"/>
                  </a:schemeClr>
                </a:solidFill>
                <a:effectLst>
                  <a:outerShdw dist="38100" dir="2640000" algn="bl" rotWithShape="0">
                    <a:schemeClr val="tx2">
                      <a:lumMod val="75000"/>
                    </a:schemeClr>
                  </a:outerShdw>
                </a:effectLst>
                <a:latin typeface="Cambria" panose="02040503050406030204" pitchFamily="18" charset="0"/>
              </a:rPr>
              <a:t>2017</a:t>
            </a:r>
            <a:endParaRPr lang="id-ID" b="1" dirty="0">
              <a:ln w="12700">
                <a:solidFill>
                  <a:schemeClr val="tx2">
                    <a:lumMod val="75000"/>
                  </a:schemeClr>
                </a:solidFill>
                <a:prstDash val="solid"/>
              </a:ln>
              <a:solidFill>
                <a:schemeClr val="accent1">
                  <a:lumMod val="60000"/>
                  <a:lumOff val="40000"/>
                </a:schemeClr>
              </a:solidFill>
              <a:effectLst>
                <a:outerShdw dist="38100" dir="2640000" algn="bl" rotWithShape="0">
                  <a:schemeClr val="tx2">
                    <a:lumMod val="75000"/>
                  </a:schemeClr>
                </a:outerShdw>
              </a:effectLst>
              <a:latin typeface="Cambria" panose="02040503050406030204" pitchFamily="18" charset="0"/>
            </a:endParaRPr>
          </a:p>
        </p:txBody>
      </p:sp>
      <p:sp>
        <p:nvSpPr>
          <p:cNvPr id="3" name="Rectangle 2"/>
          <p:cNvSpPr/>
          <p:nvPr/>
        </p:nvSpPr>
        <p:spPr>
          <a:xfrm>
            <a:off x="2747772" y="5588000"/>
            <a:ext cx="7086600" cy="5842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id-ID" b="1" dirty="0" smtClean="0">
                <a:latin typeface="Times New Roman" panose="02020603050405020304" pitchFamily="18" charset="0"/>
                <a:cs typeface="Times New Roman" panose="02020603050405020304" pitchFamily="18" charset="0"/>
              </a:rPr>
              <a:t>Ministry of Communication and Information Technology</a:t>
            </a:r>
            <a:endParaRPr lang="id-ID" b="1" dirty="0">
              <a:latin typeface="Times New Roman" panose="02020603050405020304" pitchFamily="18" charset="0"/>
              <a:cs typeface="Times New Roman" panose="02020603050405020304" pitchFamily="18" charset="0"/>
            </a:endParaRPr>
          </a:p>
        </p:txBody>
      </p:sp>
      <p:sp>
        <p:nvSpPr>
          <p:cNvPr id="4" name="Rectangle 3"/>
          <p:cNvSpPr/>
          <p:nvPr/>
        </p:nvSpPr>
        <p:spPr>
          <a:xfrm>
            <a:off x="2747772" y="4826000"/>
            <a:ext cx="7086600" cy="5842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id-ID" b="1" dirty="0" smtClean="0">
                <a:latin typeface="Times New Roman" panose="02020603050405020304" pitchFamily="18" charset="0"/>
                <a:cs typeface="Times New Roman" panose="02020603050405020304" pitchFamily="18" charset="0"/>
              </a:rPr>
              <a:t>Presented on ASEAN Sub-working Group on Spectrum Management</a:t>
            </a:r>
            <a:endParaRPr lang="id-ID"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254021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7526" y="657554"/>
            <a:ext cx="9003632" cy="1660358"/>
          </a:xfrm>
        </p:spPr>
        <p:txBody>
          <a:bodyPr>
            <a:normAutofit/>
          </a:bodyPr>
          <a:lstStyle/>
          <a:p>
            <a:pPr algn="ctr"/>
            <a:r>
              <a:rPr lang="en-US" sz="2400" b="1" dirty="0" smtClean="0">
                <a:solidFill>
                  <a:schemeClr val="bg1"/>
                </a:solidFill>
                <a:latin typeface="Cambria" panose="02040503050406030204" pitchFamily="18" charset="0"/>
              </a:rPr>
              <a:t>THE </a:t>
            </a:r>
            <a:r>
              <a:rPr lang="id-ID" sz="2400" b="1" dirty="0" smtClean="0">
                <a:solidFill>
                  <a:schemeClr val="bg1"/>
                </a:solidFill>
                <a:latin typeface="Cambria" panose="02040503050406030204" pitchFamily="18" charset="0"/>
              </a:rPr>
              <a:t>MASTER </a:t>
            </a:r>
            <a:r>
              <a:rPr lang="en-US" sz="2400" b="1" dirty="0" smtClean="0">
                <a:solidFill>
                  <a:schemeClr val="bg1"/>
                </a:solidFill>
                <a:latin typeface="Cambria" panose="02040503050406030204" pitchFamily="18" charset="0"/>
              </a:rPr>
              <a:t>PLAN OF RADIO FREQUENCY FOR THE PURPOSE OF RADIO FREQUENCY MODULATION</a:t>
            </a:r>
            <a:endParaRPr lang="id-ID" sz="2400" b="1" dirty="0">
              <a:solidFill>
                <a:schemeClr val="bg1"/>
              </a:solidFill>
              <a:latin typeface="Cambria" panose="02040503050406030204" pitchFamily="18" charset="0"/>
            </a:endParaRPr>
          </a:p>
        </p:txBody>
      </p:sp>
      <p:sp>
        <p:nvSpPr>
          <p:cNvPr id="4" name="Oval 3"/>
          <p:cNvSpPr/>
          <p:nvPr/>
        </p:nvSpPr>
        <p:spPr>
          <a:xfrm>
            <a:off x="10105691" y="146976"/>
            <a:ext cx="1933909" cy="1949909"/>
          </a:xfrm>
          <a:prstGeom prst="ellipse">
            <a:avLst/>
          </a:prstGeom>
          <a:solidFill>
            <a:srgbClr val="FFFF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solidFill>
                  <a:schemeClr val="tx1">
                    <a:lumMod val="95000"/>
                    <a:lumOff val="5000"/>
                  </a:schemeClr>
                </a:solidFill>
              </a:rPr>
              <a:t>Regulation No</a:t>
            </a:r>
            <a:r>
              <a:rPr lang="id-ID" sz="2000" b="1" dirty="0" smtClean="0">
                <a:solidFill>
                  <a:schemeClr val="tx1">
                    <a:lumMod val="95000"/>
                    <a:lumOff val="5000"/>
                  </a:schemeClr>
                </a:solidFill>
              </a:rPr>
              <a:t> </a:t>
            </a:r>
            <a:r>
              <a:rPr lang="id-ID" sz="2000" b="1" dirty="0" smtClean="0">
                <a:solidFill>
                  <a:schemeClr val="tx1">
                    <a:lumMod val="95000"/>
                    <a:lumOff val="5000"/>
                  </a:schemeClr>
                </a:solidFill>
              </a:rPr>
              <a:t>03/2017</a:t>
            </a:r>
            <a:endParaRPr lang="id-ID" sz="2000" b="1" dirty="0">
              <a:solidFill>
                <a:schemeClr val="tx1">
                  <a:lumMod val="95000"/>
                  <a:lumOff val="5000"/>
                </a:schemeClr>
              </a:solidFill>
            </a:endParaRPr>
          </a:p>
        </p:txBody>
      </p:sp>
      <p:sp>
        <p:nvSpPr>
          <p:cNvPr id="5" name="Rectangle 4"/>
          <p:cNvSpPr/>
          <p:nvPr/>
        </p:nvSpPr>
        <p:spPr>
          <a:xfrm>
            <a:off x="897467" y="2317912"/>
            <a:ext cx="10295466" cy="1383361"/>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t>In </a:t>
            </a:r>
            <a:r>
              <a:rPr lang="id-ID" sz="2000" dirty="0" smtClean="0"/>
              <a:t>order to </a:t>
            </a:r>
            <a:r>
              <a:rPr lang="id-ID" sz="2000" dirty="0" smtClean="0"/>
              <a:t>fulfill the </a:t>
            </a:r>
            <a:r>
              <a:rPr lang="id-ID" sz="2000" dirty="0" smtClean="0"/>
              <a:t>allocation </a:t>
            </a:r>
            <a:r>
              <a:rPr lang="id-ID" sz="2000" dirty="0" smtClean="0"/>
              <a:t>of </a:t>
            </a:r>
            <a:r>
              <a:rPr lang="id-ID" sz="2000" dirty="0" smtClean="0"/>
              <a:t> frequency channel for Frequency </a:t>
            </a:r>
            <a:r>
              <a:rPr lang="id-ID" sz="2000" dirty="0" smtClean="0"/>
              <a:t>Modulation </a:t>
            </a:r>
            <a:r>
              <a:rPr lang="id-ID" sz="2000" dirty="0" smtClean="0"/>
              <a:t>(FM) radio broadcasting and </a:t>
            </a:r>
            <a:r>
              <a:rPr lang="id-ID" sz="2000" dirty="0" smtClean="0"/>
              <a:t>to optimalize the radio frequency channel refarming </a:t>
            </a:r>
            <a:r>
              <a:rPr lang="id-ID" sz="2000" dirty="0" smtClean="0"/>
              <a:t>as </a:t>
            </a:r>
            <a:r>
              <a:rPr lang="id-ID" sz="2000" dirty="0" smtClean="0"/>
              <a:t>result of changes in administration territory in </a:t>
            </a:r>
            <a:r>
              <a:rPr lang="id-ID" sz="2000" dirty="0" smtClean="0"/>
              <a:t>Indonesia, </a:t>
            </a:r>
            <a:r>
              <a:rPr lang="id-ID" sz="2000" dirty="0" smtClean="0"/>
              <a:t>which has an impact on the changes of </a:t>
            </a:r>
            <a:r>
              <a:rPr lang="id-ID" sz="2000" dirty="0" smtClean="0"/>
              <a:t>national service area on the FM radio broadcasting.</a:t>
            </a:r>
            <a:endParaRPr lang="id-ID" sz="2000" dirty="0"/>
          </a:p>
        </p:txBody>
      </p:sp>
      <p:sp>
        <p:nvSpPr>
          <p:cNvPr id="6" name="Rectangle 5"/>
          <p:cNvSpPr/>
          <p:nvPr/>
        </p:nvSpPr>
        <p:spPr>
          <a:xfrm>
            <a:off x="897467" y="5312255"/>
            <a:ext cx="10295466" cy="1150043"/>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lnSpc>
                <a:spcPct val="107000"/>
              </a:lnSpc>
              <a:spcAft>
                <a:spcPts val="800"/>
              </a:spcAft>
            </a:pPr>
            <a:r>
              <a:rPr lang="id-ID" sz="2000" dirty="0">
                <a:solidFill>
                  <a:schemeClr val="bg1"/>
                </a:solidFill>
                <a:latin typeface="Arial" panose="020B0604020202020204" pitchFamily="34" charset="0"/>
                <a:ea typeface="Calibri" panose="020F0502020204030204" pitchFamily="34" charset="0"/>
                <a:cs typeface="Times New Roman" panose="02020603050405020304" pitchFamily="18" charset="0"/>
              </a:rPr>
              <a:t>Any telecommunication equipment that is used for the purposes of Public, Private, and Community FM radio broadcasting are required to provide devices and device certificates which are in accordance with the provisions of the laws and regulations.</a:t>
            </a:r>
            <a:endParaRPr lang="id-ID" sz="20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7"/>
          <p:cNvSpPr/>
          <p:nvPr/>
        </p:nvSpPr>
        <p:spPr>
          <a:xfrm>
            <a:off x="897467" y="3825867"/>
            <a:ext cx="10295466" cy="1361793"/>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id-ID" sz="2000" dirty="0">
                <a:solidFill>
                  <a:schemeClr val="tx1"/>
                </a:solidFill>
                <a:latin typeface="Arial" panose="020B0604020202020204" pitchFamily="34" charset="0"/>
                <a:ea typeface="Calibri" panose="020F0502020204030204" pitchFamily="34" charset="0"/>
                <a:cs typeface="Times New Roman" panose="02020603050405020304" pitchFamily="18" charset="0"/>
              </a:rPr>
              <a:t>Each FM radio broadcasting shall fulfill the technical requirements as required in the Chapter II of this Ministerial Regulation. Each FM radio broadcasting for Public Broadcasting and Private Broadcasting must follow the roadmap of radio frequency channel</a:t>
            </a:r>
            <a:endParaRPr lang="id-ID" sz="2000" dirty="0"/>
          </a:p>
        </p:txBody>
      </p:sp>
    </p:spTree>
    <p:extLst>
      <p:ext uri="{BB962C8B-B14F-4D97-AF65-F5344CB8AC3E}">
        <p14:creationId xmlns:p14="http://schemas.microsoft.com/office/powerpoint/2010/main" val="13588194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6121400" cy="35179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00" dirty="0" smtClean="0">
              <a:latin typeface="Cambria" panose="02040503050406030204" pitchFamily="18" charset="0"/>
            </a:endParaRPr>
          </a:p>
          <a:p>
            <a:pPr algn="ctr"/>
            <a:endParaRPr lang="id-ID" sz="2800" dirty="0" smtClean="0">
              <a:latin typeface="Cambria" panose="02040503050406030204" pitchFamily="18" charset="0"/>
            </a:endParaRPr>
          </a:p>
          <a:p>
            <a:pPr algn="ctr"/>
            <a:endParaRPr lang="id-ID" sz="2800" dirty="0" smtClean="0">
              <a:latin typeface="Cambria" panose="02040503050406030204" pitchFamily="18" charset="0"/>
            </a:endParaRPr>
          </a:p>
          <a:p>
            <a:pPr algn="ctr"/>
            <a:endParaRPr lang="id-ID" sz="2800" dirty="0">
              <a:latin typeface="Cambria" panose="02040503050406030204" pitchFamily="18" charset="0"/>
            </a:endParaRPr>
          </a:p>
          <a:p>
            <a:pPr algn="ctr"/>
            <a:r>
              <a:rPr lang="id-ID" sz="2800" dirty="0" smtClean="0">
                <a:latin typeface="Cambria" panose="02040503050406030204" pitchFamily="18" charset="0"/>
              </a:rPr>
              <a:t>The 450 MHz radio frequency band is in the range of 450-457.5 MHz paired with 460-467.5 MHz for FDD mode.</a:t>
            </a:r>
            <a:endParaRPr lang="id-ID" sz="2800" dirty="0">
              <a:latin typeface="Cambria" panose="02040503050406030204" pitchFamily="18" charset="0"/>
            </a:endParaRPr>
          </a:p>
        </p:txBody>
      </p:sp>
      <p:sp>
        <p:nvSpPr>
          <p:cNvPr id="6" name="Rectangle 5"/>
          <p:cNvSpPr/>
          <p:nvPr/>
        </p:nvSpPr>
        <p:spPr>
          <a:xfrm>
            <a:off x="0" y="3517900"/>
            <a:ext cx="6121400" cy="33401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latin typeface="Cambria" panose="02040503050406030204" pitchFamily="18" charset="0"/>
              </a:rPr>
              <a:t>The 2.1 GHz radio frequency is in the range of 1920-1980 MHz paired with 2110-2170 MHz for FDD mode.</a:t>
            </a:r>
            <a:endParaRPr lang="id-ID" sz="2800" dirty="0">
              <a:latin typeface="Cambria" panose="02040503050406030204" pitchFamily="18" charset="0"/>
            </a:endParaRPr>
          </a:p>
        </p:txBody>
      </p:sp>
      <p:sp>
        <p:nvSpPr>
          <p:cNvPr id="7" name="Rectangle 6"/>
          <p:cNvSpPr/>
          <p:nvPr/>
        </p:nvSpPr>
        <p:spPr>
          <a:xfrm>
            <a:off x="6121400" y="3517900"/>
            <a:ext cx="6070600" cy="33401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00" dirty="0" smtClean="0">
              <a:latin typeface="Cambria" panose="02040503050406030204" pitchFamily="18" charset="0"/>
            </a:endParaRPr>
          </a:p>
          <a:p>
            <a:pPr algn="ctr"/>
            <a:endParaRPr lang="id-ID" sz="2800" dirty="0" smtClean="0">
              <a:latin typeface="Cambria" panose="02040503050406030204" pitchFamily="18" charset="0"/>
            </a:endParaRPr>
          </a:p>
          <a:p>
            <a:pPr algn="ctr"/>
            <a:r>
              <a:rPr lang="id-ID" sz="2700" dirty="0" smtClean="0">
                <a:latin typeface="Cambria" panose="02040503050406030204" pitchFamily="18" charset="0"/>
              </a:rPr>
              <a:t>The 2.3 GHz radio frequency band is in the range of 2300-2330 MHz for TDD mode which frequency band is set for the purposes of Mobile Cellular Network Operation. Terms of Technology Usage are set out in Chapter II of the Ministerial Regulation.</a:t>
            </a:r>
          </a:p>
          <a:p>
            <a:r>
              <a:rPr lang="id-ID" sz="2800" dirty="0" smtClean="0"/>
              <a:t> </a:t>
            </a:r>
          </a:p>
          <a:p>
            <a:pPr algn="ctr"/>
            <a:endParaRPr lang="id-ID" dirty="0"/>
          </a:p>
        </p:txBody>
      </p:sp>
      <p:sp>
        <p:nvSpPr>
          <p:cNvPr id="8" name="Rectangle 7"/>
          <p:cNvSpPr/>
          <p:nvPr/>
        </p:nvSpPr>
        <p:spPr>
          <a:xfrm>
            <a:off x="6121400" y="0"/>
            <a:ext cx="6070600" cy="35179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00" dirty="0" smtClean="0">
              <a:latin typeface="Cambria" panose="02040503050406030204" pitchFamily="18" charset="0"/>
            </a:endParaRPr>
          </a:p>
          <a:p>
            <a:pPr algn="ctr"/>
            <a:endParaRPr lang="id-ID" sz="2800" dirty="0">
              <a:latin typeface="Cambria" panose="02040503050406030204" pitchFamily="18" charset="0"/>
            </a:endParaRPr>
          </a:p>
          <a:p>
            <a:pPr algn="ctr"/>
            <a:endParaRPr lang="id-ID" sz="2800" dirty="0" smtClean="0">
              <a:latin typeface="Cambria" panose="02040503050406030204" pitchFamily="18" charset="0"/>
            </a:endParaRPr>
          </a:p>
          <a:p>
            <a:pPr algn="ctr"/>
            <a:endParaRPr lang="id-ID" sz="2800" dirty="0">
              <a:latin typeface="Cambria" panose="02040503050406030204" pitchFamily="18" charset="0"/>
            </a:endParaRPr>
          </a:p>
          <a:p>
            <a:pPr algn="ctr"/>
            <a:r>
              <a:rPr lang="id-ID" sz="2800" dirty="0" smtClean="0">
                <a:latin typeface="Cambria" panose="02040503050406030204" pitchFamily="18" charset="0"/>
              </a:rPr>
              <a:t>The </a:t>
            </a:r>
            <a:r>
              <a:rPr lang="id-ID" sz="2800" dirty="0" smtClean="0">
                <a:latin typeface="Cambria" panose="02040503050406030204" pitchFamily="18" charset="0"/>
              </a:rPr>
              <a:t>900 MHz radio frequency band is in the range of 880-915 MHz paired with 925-960 MHz for FDD mode.</a:t>
            </a:r>
            <a:endParaRPr lang="id-ID" sz="2800" dirty="0">
              <a:latin typeface="Cambria" panose="02040503050406030204" pitchFamily="18" charset="0"/>
            </a:endParaRPr>
          </a:p>
        </p:txBody>
      </p:sp>
      <p:sp>
        <p:nvSpPr>
          <p:cNvPr id="9" name="Title 1"/>
          <p:cNvSpPr>
            <a:spLocks noGrp="1"/>
          </p:cNvSpPr>
          <p:nvPr>
            <p:ph type="title"/>
          </p:nvPr>
        </p:nvSpPr>
        <p:spPr>
          <a:xfrm>
            <a:off x="1372892" y="333270"/>
            <a:ext cx="8915801" cy="1425680"/>
          </a:xfrm>
        </p:spPr>
        <p:txBody>
          <a:bodyPr>
            <a:normAutofit fontScale="90000"/>
          </a:bodyPr>
          <a:lstStyle/>
          <a:p>
            <a:pPr algn="ctr"/>
            <a:r>
              <a:rPr lang="id-ID" sz="2700" b="1" dirty="0" smtClean="0">
                <a:latin typeface="Cambria" panose="02040503050406030204" pitchFamily="18" charset="0"/>
              </a:rPr>
              <a:t>THE </a:t>
            </a:r>
            <a:r>
              <a:rPr lang="id-ID" sz="2700" b="1" dirty="0">
                <a:latin typeface="Cambria" panose="02040503050406030204" pitchFamily="18" charset="0"/>
              </a:rPr>
              <a:t>USE OF TECHNOLOGY ON </a:t>
            </a:r>
            <a:r>
              <a:rPr lang="id-ID" sz="2700" b="1" dirty="0" smtClean="0">
                <a:latin typeface="Cambria" panose="02040503050406030204" pitchFamily="18" charset="0"/>
              </a:rPr>
              <a:t>450 </a:t>
            </a:r>
            <a:r>
              <a:rPr lang="id-ID" sz="2700" b="1" dirty="0">
                <a:latin typeface="Cambria" panose="02040503050406030204" pitchFamily="18" charset="0"/>
              </a:rPr>
              <a:t>MHZ, 900 MHZ, 2.1 GHZ, AND 2.3 </a:t>
            </a:r>
            <a:r>
              <a:rPr lang="id-ID" sz="2700" b="1" dirty="0" smtClean="0">
                <a:latin typeface="Cambria" panose="02040503050406030204" pitchFamily="18" charset="0"/>
              </a:rPr>
              <a:t>GHZ RADIO FREQUENCY </a:t>
            </a:r>
            <a:r>
              <a:rPr lang="id-ID" sz="2700" b="1" dirty="0">
                <a:latin typeface="Cambria" panose="02040503050406030204" pitchFamily="18" charset="0"/>
              </a:rPr>
              <a:t>FOR MOBILE NETWORK DEVELOPMENT</a:t>
            </a:r>
            <a:r>
              <a:rPr lang="id-ID" sz="2400" dirty="0"/>
              <a:t/>
            </a:r>
            <a:br>
              <a:rPr lang="id-ID" sz="2400" dirty="0"/>
            </a:br>
            <a:endParaRPr lang="id-ID" sz="2400" b="1" dirty="0">
              <a:solidFill>
                <a:schemeClr val="bg1"/>
              </a:solidFill>
              <a:latin typeface="Cambria" panose="02040503050406030204" pitchFamily="18" charset="0"/>
            </a:endParaRPr>
          </a:p>
        </p:txBody>
      </p:sp>
      <p:sp>
        <p:nvSpPr>
          <p:cNvPr id="10" name="Oval 9"/>
          <p:cNvSpPr/>
          <p:nvPr/>
        </p:nvSpPr>
        <p:spPr>
          <a:xfrm>
            <a:off x="10088880" y="152030"/>
            <a:ext cx="1952412" cy="178816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solidFill>
                  <a:schemeClr val="tx1">
                    <a:lumMod val="95000"/>
                    <a:lumOff val="5000"/>
                  </a:schemeClr>
                </a:solidFill>
              </a:rPr>
              <a:t>Regulation Number</a:t>
            </a:r>
            <a:r>
              <a:rPr lang="id-ID" sz="2000" b="1" dirty="0" smtClean="0">
                <a:solidFill>
                  <a:schemeClr val="tx1">
                    <a:lumMod val="95000"/>
                    <a:lumOff val="5000"/>
                  </a:schemeClr>
                </a:solidFill>
              </a:rPr>
              <a:t> </a:t>
            </a:r>
            <a:r>
              <a:rPr lang="id-ID" sz="2000" b="1" dirty="0" smtClean="0">
                <a:solidFill>
                  <a:schemeClr val="tx1">
                    <a:lumMod val="95000"/>
                    <a:lumOff val="5000"/>
                  </a:schemeClr>
                </a:solidFill>
              </a:rPr>
              <a:t>12/2017</a:t>
            </a:r>
            <a:endParaRPr lang="id-ID" sz="2000" b="1" dirty="0">
              <a:solidFill>
                <a:schemeClr val="tx1">
                  <a:lumMod val="95000"/>
                  <a:lumOff val="5000"/>
                </a:schemeClr>
              </a:solidFill>
            </a:endParaRPr>
          </a:p>
        </p:txBody>
      </p:sp>
    </p:spTree>
    <p:extLst>
      <p:ext uri="{BB962C8B-B14F-4D97-AF65-F5344CB8AC3E}">
        <p14:creationId xmlns:p14="http://schemas.microsoft.com/office/powerpoint/2010/main" val="13004924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6727" y="691422"/>
            <a:ext cx="9003632" cy="1660358"/>
          </a:xfrm>
        </p:spPr>
        <p:txBody>
          <a:bodyPr>
            <a:normAutofit/>
          </a:bodyPr>
          <a:lstStyle/>
          <a:p>
            <a:pPr algn="ctr"/>
            <a:r>
              <a:rPr lang="en-US" sz="2400" b="1" dirty="0" smtClean="0">
                <a:solidFill>
                  <a:schemeClr val="bg1"/>
                </a:solidFill>
                <a:latin typeface="Cambria" panose="02040503050406030204" pitchFamily="18" charset="0"/>
              </a:rPr>
              <a:t>AMENDMENT </a:t>
            </a:r>
            <a:r>
              <a:rPr lang="en-US" sz="2400" b="1" dirty="0" smtClean="0">
                <a:solidFill>
                  <a:schemeClr val="bg1"/>
                </a:solidFill>
                <a:latin typeface="Cambria" panose="02040503050406030204" pitchFamily="18" charset="0"/>
              </a:rPr>
              <a:t>OF </a:t>
            </a:r>
            <a:r>
              <a:rPr lang="id-ID" sz="2400" b="1" dirty="0" smtClean="0">
                <a:solidFill>
                  <a:schemeClr val="bg1"/>
                </a:solidFill>
                <a:latin typeface="Cambria" panose="02040503050406030204" pitchFamily="18" charset="0"/>
              </a:rPr>
              <a:t>THE  MINISTERIAL REGULATION </a:t>
            </a:r>
            <a:r>
              <a:rPr lang="en-US" sz="2400" b="1" dirty="0" smtClean="0">
                <a:solidFill>
                  <a:schemeClr val="bg1"/>
                </a:solidFill>
                <a:latin typeface="Cambria" panose="02040503050406030204" pitchFamily="18" charset="0"/>
              </a:rPr>
              <a:t>NUMBER </a:t>
            </a:r>
            <a:r>
              <a:rPr lang="en-US" sz="2400" b="1" dirty="0" smtClean="0">
                <a:solidFill>
                  <a:schemeClr val="bg1"/>
                </a:solidFill>
                <a:latin typeface="Cambria" panose="02040503050406030204" pitchFamily="18" charset="0"/>
              </a:rPr>
              <a:t>33 YEAR 2015 </a:t>
            </a:r>
            <a:r>
              <a:rPr lang="en-US" sz="2400" b="1" dirty="0" smtClean="0">
                <a:solidFill>
                  <a:schemeClr val="bg1"/>
                </a:solidFill>
                <a:latin typeface="Cambria" panose="02040503050406030204" pitchFamily="18" charset="0"/>
              </a:rPr>
              <a:t>PLANNING </a:t>
            </a:r>
            <a:r>
              <a:rPr lang="id-ID" sz="2400" b="1" dirty="0" smtClean="0">
                <a:solidFill>
                  <a:schemeClr val="bg1"/>
                </a:solidFill>
                <a:latin typeface="Cambria" panose="02040503050406030204" pitchFamily="18" charset="0"/>
              </a:rPr>
              <a:t>ON </a:t>
            </a:r>
            <a:r>
              <a:rPr lang="en-US" sz="2400" b="1" dirty="0" smtClean="0">
                <a:solidFill>
                  <a:schemeClr val="bg1"/>
                </a:solidFill>
                <a:latin typeface="Cambria" panose="02040503050406030204" pitchFamily="18" charset="0"/>
              </a:rPr>
              <a:t>RADIO </a:t>
            </a:r>
            <a:r>
              <a:rPr lang="en-US" sz="2400" b="1" dirty="0" smtClean="0">
                <a:solidFill>
                  <a:schemeClr val="bg1"/>
                </a:solidFill>
                <a:latin typeface="Cambria" panose="02040503050406030204" pitchFamily="18" charset="0"/>
              </a:rPr>
              <a:t>FREQUENCY MICROWAVE LINK </a:t>
            </a:r>
            <a:r>
              <a:rPr lang="id-ID" sz="2400" b="1" dirty="0" smtClean="0">
                <a:solidFill>
                  <a:schemeClr val="bg1"/>
                </a:solidFill>
                <a:latin typeface="Cambria" panose="02040503050406030204" pitchFamily="18" charset="0"/>
              </a:rPr>
              <a:t>USAGE </a:t>
            </a:r>
            <a:r>
              <a:rPr lang="en-US" sz="2400" b="1" dirty="0" smtClean="0">
                <a:solidFill>
                  <a:schemeClr val="bg1"/>
                </a:solidFill>
                <a:latin typeface="Cambria" panose="02040503050406030204" pitchFamily="18" charset="0"/>
              </a:rPr>
              <a:t>(POINT-TO-POINT)</a:t>
            </a:r>
            <a:endParaRPr lang="id-ID" sz="2400" b="1" dirty="0">
              <a:solidFill>
                <a:schemeClr val="bg1"/>
              </a:solidFill>
              <a:latin typeface="Cambria" panose="02040503050406030204" pitchFamily="18" charset="0"/>
            </a:endParaRPr>
          </a:p>
        </p:txBody>
      </p:sp>
      <p:sp>
        <p:nvSpPr>
          <p:cNvPr id="4" name="Oval 3"/>
          <p:cNvSpPr/>
          <p:nvPr/>
        </p:nvSpPr>
        <p:spPr>
          <a:xfrm>
            <a:off x="10190359" y="228600"/>
            <a:ext cx="1793481" cy="17907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solidFill>
                  <a:schemeClr val="tx1">
                    <a:lumMod val="95000"/>
                    <a:lumOff val="5000"/>
                  </a:schemeClr>
                </a:solidFill>
              </a:rPr>
              <a:t>Number</a:t>
            </a:r>
            <a:r>
              <a:rPr lang="id-ID" sz="2400" b="1" dirty="0" smtClean="0">
                <a:solidFill>
                  <a:schemeClr val="tx1">
                    <a:lumMod val="95000"/>
                    <a:lumOff val="5000"/>
                  </a:schemeClr>
                </a:solidFill>
              </a:rPr>
              <a:t> </a:t>
            </a:r>
            <a:r>
              <a:rPr lang="id-ID" sz="2400" b="1" dirty="0" smtClean="0">
                <a:solidFill>
                  <a:schemeClr val="tx1">
                    <a:lumMod val="95000"/>
                    <a:lumOff val="5000"/>
                  </a:schemeClr>
                </a:solidFill>
              </a:rPr>
              <a:t>13/2017</a:t>
            </a:r>
            <a:endParaRPr lang="id-ID" sz="2400" b="1" dirty="0">
              <a:solidFill>
                <a:schemeClr val="tx1">
                  <a:lumMod val="95000"/>
                  <a:lumOff val="5000"/>
                </a:schemeClr>
              </a:solidFill>
            </a:endParaRPr>
          </a:p>
        </p:txBody>
      </p:sp>
      <p:sp>
        <p:nvSpPr>
          <p:cNvPr id="5" name="Rectangle 4"/>
          <p:cNvSpPr/>
          <p:nvPr/>
        </p:nvSpPr>
        <p:spPr>
          <a:xfrm>
            <a:off x="1305560" y="2499889"/>
            <a:ext cx="4382983" cy="3483493"/>
          </a:xfrm>
          <a:prstGeom prst="rect">
            <a:avLst/>
          </a:prstGeom>
          <a:solidFill>
            <a:srgbClr val="A315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t>A.) </a:t>
            </a:r>
            <a:r>
              <a:rPr lang="id-ID" sz="2000" dirty="0" smtClean="0"/>
              <a:t>To </a:t>
            </a:r>
            <a:r>
              <a:rPr lang="id-ID" sz="2000" dirty="0" smtClean="0"/>
              <a:t>ensure </a:t>
            </a:r>
            <a:r>
              <a:rPr lang="id-ID" sz="2000" dirty="0"/>
              <a:t>the continuity of telecommunication service using Microwave Link (Point-to-Point), </a:t>
            </a:r>
            <a:r>
              <a:rPr lang="id-ID" sz="2000" dirty="0" smtClean="0"/>
              <a:t>an amendment is made to </a:t>
            </a:r>
            <a:r>
              <a:rPr lang="id-ID" sz="2000" dirty="0"/>
              <a:t>amend some provisions in </a:t>
            </a:r>
            <a:r>
              <a:rPr lang="id-ID" sz="2000" dirty="0" smtClean="0"/>
              <a:t>Ministerial Regulation </a:t>
            </a:r>
            <a:r>
              <a:rPr lang="id-ID" sz="2000" dirty="0"/>
              <a:t>Number 33 Year 2015 on </a:t>
            </a:r>
            <a:r>
              <a:rPr lang="id-ID" sz="2000" dirty="0" smtClean="0"/>
              <a:t>the Planning </a:t>
            </a:r>
            <a:r>
              <a:rPr lang="id-ID" sz="2000" dirty="0"/>
              <a:t>of Radio Frequency Band Usage of Microwave Link </a:t>
            </a:r>
            <a:r>
              <a:rPr lang="id-ID" sz="2000" dirty="0" smtClean="0"/>
              <a:t>(Point-to-Point)</a:t>
            </a:r>
            <a:endParaRPr lang="id-ID" sz="2000" dirty="0"/>
          </a:p>
          <a:p>
            <a:pPr algn="ctr"/>
            <a:endParaRPr lang="id-ID" dirty="0"/>
          </a:p>
        </p:txBody>
      </p:sp>
      <p:sp>
        <p:nvSpPr>
          <p:cNvPr id="7" name="Rectangle 6"/>
          <p:cNvSpPr/>
          <p:nvPr/>
        </p:nvSpPr>
        <p:spPr>
          <a:xfrm>
            <a:off x="6583680" y="2499889"/>
            <a:ext cx="4166617" cy="348349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smtClean="0"/>
          </a:p>
          <a:p>
            <a:pPr algn="ctr"/>
            <a:r>
              <a:rPr lang="id-ID" sz="2000" dirty="0" smtClean="0"/>
              <a:t>B.) Based </a:t>
            </a:r>
            <a:r>
              <a:rPr lang="id-ID" sz="2000" dirty="0"/>
              <a:t>on the considerations as </a:t>
            </a:r>
            <a:r>
              <a:rPr lang="id-ID" sz="2000" dirty="0" smtClean="0"/>
              <a:t>mentioned </a:t>
            </a:r>
            <a:r>
              <a:rPr lang="id-ID" sz="2000" dirty="0"/>
              <a:t>in </a:t>
            </a:r>
            <a:r>
              <a:rPr lang="id-ID" sz="2000" dirty="0" smtClean="0"/>
              <a:t>A, </a:t>
            </a:r>
            <a:r>
              <a:rPr lang="id-ID" sz="2000" dirty="0" smtClean="0"/>
              <a:t>the Ministry </a:t>
            </a:r>
            <a:r>
              <a:rPr lang="id-ID" sz="2000" dirty="0"/>
              <a:t>of Communication and Information Technology </a:t>
            </a:r>
            <a:r>
              <a:rPr lang="id-ID" sz="2000" dirty="0" smtClean="0"/>
              <a:t>stipulates the </a:t>
            </a:r>
            <a:r>
              <a:rPr lang="id-ID" sz="2000" dirty="0" smtClean="0"/>
              <a:t>Amendment of </a:t>
            </a:r>
            <a:r>
              <a:rPr lang="id-ID" sz="2000" dirty="0"/>
              <a:t>the </a:t>
            </a:r>
            <a:r>
              <a:rPr lang="id-ID" sz="2000" dirty="0" smtClean="0"/>
              <a:t>Ministerial Regulation Number </a:t>
            </a:r>
            <a:r>
              <a:rPr lang="id-ID" sz="2000" dirty="0"/>
              <a:t>33 Year 2015 on the Planning of Radio Frequency Band Usage of Microwave Link (Point-to-Point)</a:t>
            </a:r>
          </a:p>
          <a:p>
            <a:pPr algn="ctr"/>
            <a:endParaRPr lang="id-ID" dirty="0">
              <a:solidFill>
                <a:schemeClr val="bg1"/>
              </a:solidFill>
            </a:endParaRPr>
          </a:p>
        </p:txBody>
      </p:sp>
    </p:spTree>
    <p:extLst>
      <p:ext uri="{BB962C8B-B14F-4D97-AF65-F5344CB8AC3E}">
        <p14:creationId xmlns:p14="http://schemas.microsoft.com/office/powerpoint/2010/main" val="21564074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398</TotalTime>
  <Words>779</Words>
  <Application>Microsoft Office PowerPoint</Application>
  <PresentationFormat>Widescreen</PresentationFormat>
  <Paragraphs>42</Paragraphs>
  <Slides>4</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Calibri</vt:lpstr>
      <vt:lpstr>Calibri Light</vt:lpstr>
      <vt:lpstr>Cambria</vt:lpstr>
      <vt:lpstr>Times New Roman</vt:lpstr>
      <vt:lpstr>Office Theme</vt:lpstr>
      <vt:lpstr>Spectrum Frequency Regulation Updates 2017</vt:lpstr>
      <vt:lpstr>THE MASTER PLAN OF RADIO FREQUENCY FOR THE PURPOSE OF RADIO FREQUENCY MODULATION</vt:lpstr>
      <vt:lpstr>THE USE OF TECHNOLOGY ON 450 MHZ, 900 MHZ, 2.1 GHZ, AND 2.3 GHZ RADIO FREQUENCY FOR MOBILE NETWORK DEVELOPMENT </vt:lpstr>
      <vt:lpstr>AMENDMENT OF THE  MINISTERIAL REGULATION NUMBER 33 YEAR 2015 PLANNING ON RADIO FREQUENCY MICROWAVE LINK USAGE (POINT-TO-POINT)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Spectrum Frequency Regulation 2017</dc:title>
  <dc:creator>Kasublitbang</dc:creator>
  <cp:lastModifiedBy>Kasublitbang</cp:lastModifiedBy>
  <cp:revision>78</cp:revision>
  <dcterms:created xsi:type="dcterms:W3CDTF">2017-08-16T02:33:39Z</dcterms:created>
  <dcterms:modified xsi:type="dcterms:W3CDTF">2017-08-18T04:43:59Z</dcterms:modified>
</cp:coreProperties>
</file>