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67" r:id="rId4"/>
    <p:sldId id="276" r:id="rId5"/>
    <p:sldId id="266" r:id="rId6"/>
    <p:sldId id="277" r:id="rId7"/>
    <p:sldId id="268" r:id="rId8"/>
    <p:sldId id="270" r:id="rId9"/>
    <p:sldId id="278" r:id="rId10"/>
    <p:sldId id="271" r:id="rId11"/>
    <p:sldId id="279" r:id="rId12"/>
    <p:sldId id="280" r:id="rId13"/>
    <p:sldId id="272" r:id="rId14"/>
    <p:sldId id="273" r:id="rId15"/>
    <p:sldId id="274" r:id="rId16"/>
    <p:sldId id="275" r:id="rId17"/>
    <p:sldId id="28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B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53" y="-42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809D1-8675-4C9B-842A-92D8EC8AD6BF}" type="datetimeFigureOut">
              <a:rPr lang="en-US" smtClean="0"/>
              <a:pPr/>
              <a:t>23/08/2017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3909E-2CCD-4D8C-A27C-964D2708DC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726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23/08/2017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26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23/08/2017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006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23/08/2017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16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23/08/2017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657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23/08/2017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997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23/08/2017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757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23/08/2017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148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23/08/2017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749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23/08/2017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221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23/08/2017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003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23/08/2017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169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0AB5D-BC0E-4E06-A6DE-5F8E78E5B2C7}" type="datetimeFigureOut">
              <a:rPr lang="en-US" smtClean="0"/>
              <a:pPr/>
              <a:t>23/08/2017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402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smtClean="0"/>
              <a:t>SSM-7 OUTCOMES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876800"/>
            <a:ext cx="6400800" cy="1752600"/>
          </a:xfrm>
        </p:spPr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Manila, Viet Nam</a:t>
            </a:r>
          </a:p>
          <a:p>
            <a:r>
              <a:rPr lang="en-US" dirty="0" smtClean="0"/>
              <a:t>21 August 2017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857417" y="115669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ANNEX 3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GB" dirty="0"/>
              <a:t>The SSM shall be led by a Chairman, who will be assisted by a Vice-Chairman.</a:t>
            </a:r>
            <a:endParaRPr lang="en-US" dirty="0"/>
          </a:p>
          <a:p>
            <a:pPr lvl="0"/>
            <a:r>
              <a:rPr lang="en-GB" dirty="0"/>
              <a:t>The SSM chairmanship will be rotated among AMS every two (2) years in the alphabetical order. The vice-chairmanship is held by the next Member State in line to hold the chairmanship unless otherwise agreed to by AMS.</a:t>
            </a:r>
            <a:endParaRPr lang="en-US" dirty="0"/>
          </a:p>
          <a:p>
            <a:pPr lvl="0"/>
            <a:r>
              <a:rPr lang="en-GB" dirty="0"/>
              <a:t>The Chairman shall be responsible for reporting the proceedings of the previous Meetings and/or any current activities to ATRC WG1/ATRC.</a:t>
            </a:r>
            <a:endParaRPr lang="en-US" dirty="0"/>
          </a:p>
          <a:p>
            <a:pPr marL="0" indent="0" algn="just">
              <a:buNone/>
            </a:pPr>
            <a:endParaRPr lang="en-US" dirty="0"/>
          </a:p>
          <a:p>
            <a:pPr lvl="0" algn="just"/>
            <a:endParaRPr lang="en-US" dirty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Chairmanship of SSM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17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lvl="0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The meeting agreed on the work plan of SSM from 2018 to 2020</a:t>
            </a:r>
            <a:endParaRPr lang="en-US" dirty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143606"/>
              </p:ext>
            </p:extLst>
          </p:nvPr>
        </p:nvGraphicFramePr>
        <p:xfrm>
          <a:off x="76200" y="2514600"/>
          <a:ext cx="8915400" cy="2907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7315200"/>
              </a:tblGrid>
              <a:tr h="8953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Main Contents</a:t>
                      </a:r>
                      <a:endParaRPr lang="en-US" dirty="0"/>
                    </a:p>
                  </a:txBody>
                  <a:tcPr/>
                </a:tc>
              </a:tr>
              <a:tr h="895350">
                <a:tc>
                  <a:txBody>
                    <a:bodyPr/>
                    <a:lstStyle/>
                    <a:p>
                      <a:r>
                        <a:rPr lang="en-US" dirty="0" smtClean="0"/>
                        <a:t>2018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Implementation of APT700 band plan </a:t>
                      </a: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Refarming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900/1800/2100 MHz for Mobile broadband</a:t>
                      </a: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AMSs views on IOT and 5G spectrum bands</a:t>
                      </a: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AMSs views on Railway radio communication system between train and tracksides</a:t>
                      </a: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Recommendation on 900/1800/2100 MHz &amp; L band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378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111721"/>
              </p:ext>
            </p:extLst>
          </p:nvPr>
        </p:nvGraphicFramePr>
        <p:xfrm>
          <a:off x="114300" y="1295400"/>
          <a:ext cx="8915400" cy="3272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7315200"/>
              </a:tblGrid>
              <a:tr h="8953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Main Contents</a:t>
                      </a:r>
                      <a:endParaRPr lang="en-US" dirty="0"/>
                    </a:p>
                  </a:txBody>
                  <a:tcPr/>
                </a:tc>
              </a:tr>
              <a:tr h="895350">
                <a:tc>
                  <a:txBody>
                    <a:bodyPr/>
                    <a:lstStyle/>
                    <a:p>
                      <a:r>
                        <a:rPr lang="en-US" dirty="0" smtClean="0"/>
                        <a:t>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 on views for WRC-19</a:t>
                      </a: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Spectrum cooperation on monitoring and management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895350">
                <a:tc>
                  <a:txBody>
                    <a:bodyPr/>
                    <a:lstStyle/>
                    <a:p>
                      <a:r>
                        <a:rPr lang="en-US" dirty="0" smtClean="0"/>
                        <a:t>2020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Review the implementation of AIM 2020 on radio frequency related issues</a:t>
                      </a: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Report on WRC-19 outcomes </a:t>
                      </a: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 on future work plan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154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lvl="0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ATRC project </a:t>
            </a:r>
            <a:r>
              <a:rPr lang="en-US" dirty="0"/>
              <a:t>proposals </a:t>
            </a:r>
            <a:r>
              <a:rPr lang="en-US" dirty="0" smtClean="0"/>
              <a:t>relating </a:t>
            </a:r>
            <a:r>
              <a:rPr lang="en-US" dirty="0"/>
              <a:t>to spectrum </a:t>
            </a:r>
            <a:r>
              <a:rPr lang="en-US" dirty="0" smtClean="0"/>
              <a:t>management</a:t>
            </a:r>
            <a:endParaRPr lang="en-US" dirty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30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lvl="0" algn="just"/>
            <a:r>
              <a:rPr lang="en-US" dirty="0"/>
              <a:t>Regarding the project “</a:t>
            </a:r>
            <a:r>
              <a:rPr lang="en-US" i="1" dirty="0"/>
              <a:t>Technical and regulatory approaches to facilitate the use of L band for mobile broadband services</a:t>
            </a:r>
            <a:r>
              <a:rPr lang="en-US" dirty="0"/>
              <a:t>” proposed by Viet </a:t>
            </a:r>
            <a:r>
              <a:rPr lang="en-US" dirty="0" smtClean="0"/>
              <a:t>Nam, </a:t>
            </a:r>
            <a:r>
              <a:rPr lang="en-US" dirty="0"/>
              <a:t>the meeting was in the view that the pressing issues, those needed to be </a:t>
            </a:r>
            <a:r>
              <a:rPr lang="en-US" dirty="0" smtClean="0"/>
              <a:t>dealt </a:t>
            </a:r>
            <a:r>
              <a:rPr lang="en-US" dirty="0"/>
              <a:t>with in region, should be clearly identified. Viet Nam agreed to revise the proposal following contributions from the Meeting</a:t>
            </a:r>
          </a:p>
          <a:p>
            <a:pPr lvl="0" algn="just"/>
            <a:r>
              <a:rPr lang="en-US" dirty="0"/>
              <a:t>Regarding the project “</a:t>
            </a:r>
            <a:r>
              <a:rPr lang="en-US" i="1" dirty="0"/>
              <a:t>ASEAN Telecom Policy for Stratosphere Technology</a:t>
            </a:r>
            <a:r>
              <a:rPr lang="en-US" dirty="0"/>
              <a:t>” proposed by </a:t>
            </a:r>
            <a:r>
              <a:rPr lang="en-US" dirty="0" smtClean="0"/>
              <a:t>Indonesia, </a:t>
            </a:r>
            <a:r>
              <a:rPr lang="en-US" dirty="0"/>
              <a:t>the Meeting was in the view that most AMS had not got plans to deploy stratosphere in </a:t>
            </a:r>
            <a:r>
              <a:rPr lang="en-US" dirty="0" smtClean="0"/>
              <a:t>near </a:t>
            </a:r>
            <a:r>
              <a:rPr lang="en-US" dirty="0"/>
              <a:t>future and proponent needed to be careful to not duplicate the work of ITU, APG, etc. Finally,  Indonesia agreed to resubmit the project after the WRC-19</a:t>
            </a:r>
            <a:r>
              <a:rPr lang="en-US" dirty="0" smtClean="0"/>
              <a:t>.</a:t>
            </a:r>
            <a:endParaRPr lang="en-US" dirty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0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lvl="0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Outcomes of ASEAN-GSMA workshop</a:t>
            </a:r>
            <a:endParaRPr lang="en-US" dirty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26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US" dirty="0"/>
              <a:t>The meeting agreed to take note and reported to ATRC 23 the outcomes </a:t>
            </a:r>
            <a:r>
              <a:rPr lang="en-US" dirty="0" smtClean="0"/>
              <a:t>of ASEAN-GSMA workshop as </a:t>
            </a:r>
            <a:r>
              <a:rPr lang="en-US" dirty="0"/>
              <a:t>follows</a:t>
            </a:r>
            <a:r>
              <a:rPr lang="en-US" dirty="0" smtClean="0"/>
              <a:t>:</a:t>
            </a:r>
          </a:p>
          <a:p>
            <a:pPr marL="0" lvl="0" indent="0">
              <a:buNone/>
            </a:pPr>
            <a:endParaRPr lang="en-US" dirty="0"/>
          </a:p>
          <a:p>
            <a:pPr lvl="0" algn="just"/>
            <a:r>
              <a:rPr lang="en-US" dirty="0"/>
              <a:t>ASEAN members should accelerate the implementation of digital migration;</a:t>
            </a:r>
          </a:p>
          <a:p>
            <a:pPr marL="0" indent="0" algn="just">
              <a:buNone/>
            </a:pPr>
            <a:endParaRPr lang="en-US" dirty="0"/>
          </a:p>
          <a:p>
            <a:pPr lvl="0" algn="just"/>
            <a:r>
              <a:rPr lang="en-US" dirty="0"/>
              <a:t>700 MHz band was a key band for coverage &amp; rural connectivity;</a:t>
            </a:r>
          </a:p>
          <a:p>
            <a:pPr marL="0" indent="0" algn="just">
              <a:buNone/>
            </a:pPr>
            <a:r>
              <a:rPr lang="en-US" dirty="0"/>
              <a:t> </a:t>
            </a:r>
          </a:p>
          <a:p>
            <a:pPr lvl="0" algn="just"/>
            <a:r>
              <a:rPr lang="en-US" dirty="0"/>
              <a:t>ASEAN should support APT 700 band plan (2x45 MHz FDD) for IMT.</a:t>
            </a:r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2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lvl="0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en-US" dirty="0" smtClean="0"/>
              <a:t>Seek the endorsement from ATRC for TOR of </a:t>
            </a:r>
            <a:r>
              <a:rPr lang="en-US" dirty="0" smtClean="0"/>
              <a:t>SSM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en-US" dirty="0" smtClean="0"/>
              <a:t>Take note the outcomes of ASEAN-GSMA workshop.</a:t>
            </a:r>
            <a:endParaRPr lang="en-US" dirty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08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lvl="0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/>
              <a:t>Review high level decision on spectrum related issues </a:t>
            </a:r>
            <a:endParaRPr lang="en-US" dirty="0" smtClean="0"/>
          </a:p>
          <a:p>
            <a:pPr lvl="0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Update </a:t>
            </a:r>
            <a:r>
              <a:rPr lang="en-US" dirty="0"/>
              <a:t>new spectrum </a:t>
            </a:r>
            <a:r>
              <a:rPr lang="en-US" dirty="0" smtClean="0"/>
              <a:t>policies in ASEAN</a:t>
            </a:r>
          </a:p>
          <a:p>
            <a:pPr lvl="0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 err="1" smtClean="0"/>
              <a:t>ToR</a:t>
            </a:r>
            <a:r>
              <a:rPr lang="en-US" dirty="0" smtClean="0"/>
              <a:t> and Work plan </a:t>
            </a:r>
            <a:r>
              <a:rPr lang="en-US" dirty="0"/>
              <a:t>of SSM </a:t>
            </a:r>
            <a:endParaRPr lang="en-US" dirty="0" smtClean="0"/>
          </a:p>
          <a:p>
            <a:pPr lvl="0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ATRC project </a:t>
            </a:r>
            <a:r>
              <a:rPr lang="en-US" dirty="0"/>
              <a:t>proposals </a:t>
            </a:r>
            <a:r>
              <a:rPr lang="en-US" dirty="0" smtClean="0"/>
              <a:t>relating </a:t>
            </a:r>
            <a:r>
              <a:rPr lang="en-US" dirty="0"/>
              <a:t>to spectrum </a:t>
            </a:r>
            <a:r>
              <a:rPr lang="en-US" dirty="0" smtClean="0"/>
              <a:t>management</a:t>
            </a:r>
            <a:endParaRPr lang="en-US" dirty="0"/>
          </a:p>
          <a:p>
            <a:pPr lvl="0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Outcomes of ASEAN-GSMA workshop</a:t>
            </a:r>
            <a:endParaRPr lang="en-US" dirty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lvl="0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/>
              <a:t>Review high level decision on spectrum related issues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5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Higher level Meetings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Brunei Darussalam </a:t>
            </a:r>
            <a:r>
              <a:rPr lang="en-US" dirty="0" smtClean="0"/>
              <a:t>TELMIN Declaration 2016;</a:t>
            </a:r>
          </a:p>
          <a:p>
            <a:r>
              <a:rPr lang="en-US" dirty="0" smtClean="0"/>
              <a:t>ATRC 22 meeting (2016);</a:t>
            </a:r>
          </a:p>
          <a:p>
            <a:r>
              <a:rPr lang="en-US" dirty="0" smtClean="0"/>
              <a:t>TELSOM-ATRC Leaders’ Retreat 1 (2017)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412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Follow the guidance from </a:t>
            </a:r>
            <a:r>
              <a:rPr lang="en-US" dirty="0" smtClean="0"/>
              <a:t>TELMIN, </a:t>
            </a:r>
            <a:r>
              <a:rPr lang="en-US" dirty="0"/>
              <a:t>ATRC 22, </a:t>
            </a:r>
            <a:r>
              <a:rPr lang="en-US" dirty="0" smtClean="0"/>
              <a:t>and Retreat </a:t>
            </a:r>
            <a:r>
              <a:rPr lang="en-US" dirty="0"/>
              <a:t>1 </a:t>
            </a:r>
            <a:r>
              <a:rPr lang="en-US" dirty="0" smtClean="0"/>
              <a:t>(2017) meeting </a:t>
            </a:r>
            <a:r>
              <a:rPr lang="en-US" dirty="0"/>
              <a:t>to foster the work of SSM.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56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lvl="0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Update new spectrum policies in ASEAN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32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en-US" dirty="0" smtClean="0"/>
              <a:t>The </a:t>
            </a:r>
            <a:r>
              <a:rPr lang="en-US" dirty="0"/>
              <a:t>Meeting noted that: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Almost ASEAN country members deployed 4G in 1800 MHz;</a:t>
            </a:r>
          </a:p>
          <a:p>
            <a:pPr lvl="0"/>
            <a:r>
              <a:rPr lang="en-US" dirty="0"/>
              <a:t>Most of AMSs were in a progress of Digital Switch Over for 700 MHz band.  In Philippines, Myanmar, the band 700 MHz was available for deploying LTE. </a:t>
            </a:r>
            <a:r>
              <a:rPr lang="en-US" dirty="0" smtClean="0"/>
              <a:t>For spectrum planning, most </a:t>
            </a:r>
            <a:r>
              <a:rPr lang="en-US" dirty="0"/>
              <a:t>of AMSs supported 700 FDD band plan;</a:t>
            </a:r>
          </a:p>
          <a:p>
            <a:pPr lvl="0"/>
            <a:r>
              <a:rPr lang="en-US" dirty="0"/>
              <a:t>Singapore completely switched off 2G in </a:t>
            </a:r>
            <a:r>
              <a:rPr lang="en-US" dirty="0" smtClean="0"/>
              <a:t>2017;</a:t>
            </a:r>
            <a:endParaRPr lang="en-US" dirty="0"/>
          </a:p>
          <a:p>
            <a:pPr lvl="0"/>
            <a:r>
              <a:rPr lang="en-US" dirty="0"/>
              <a:t>Regarding wireless microphone using 700 MHz, Thailand shared experiences on allocating some frequency bands in 700 MHz for it uses;</a:t>
            </a:r>
          </a:p>
          <a:p>
            <a:r>
              <a:rPr lang="en-US" dirty="0"/>
              <a:t>Viet Nam supported the use of 26 GHz for 5G in near future and continue to studying the use of IOT in both licensed and unlicensed bands</a:t>
            </a: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9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lvl="0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 err="1" smtClean="0"/>
              <a:t>ToR</a:t>
            </a:r>
            <a:r>
              <a:rPr lang="en-US" dirty="0" smtClean="0"/>
              <a:t> and Work plan </a:t>
            </a:r>
            <a:r>
              <a:rPr lang="en-US" dirty="0"/>
              <a:t>of SSM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73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lnSpcReduction="10000"/>
          </a:bodyPr>
          <a:lstStyle/>
          <a:p>
            <a:pPr marL="0" lvl="0" indent="0" algn="just">
              <a:buNone/>
            </a:pPr>
            <a:r>
              <a:rPr lang="en-US" dirty="0"/>
              <a:t>The Meeting discussed and agreed on </a:t>
            </a:r>
            <a:r>
              <a:rPr lang="en-US" dirty="0" smtClean="0"/>
              <a:t>TOR </a:t>
            </a:r>
            <a:r>
              <a:rPr lang="en-US" dirty="0"/>
              <a:t>of </a:t>
            </a:r>
            <a:r>
              <a:rPr lang="en-US" dirty="0" smtClean="0"/>
              <a:t>SSM. </a:t>
            </a:r>
          </a:p>
          <a:p>
            <a:pPr lvl="0" algn="just"/>
            <a:r>
              <a:rPr lang="en-US" dirty="0" smtClean="0"/>
              <a:t>This </a:t>
            </a:r>
            <a:r>
              <a:rPr lang="en-US" dirty="0"/>
              <a:t>version of TOR would be </a:t>
            </a:r>
            <a:r>
              <a:rPr lang="en-US" dirty="0" smtClean="0"/>
              <a:t>submitted to 23rd </a:t>
            </a:r>
            <a:r>
              <a:rPr lang="en-US" dirty="0"/>
              <a:t>ATRC meeting </a:t>
            </a:r>
            <a:r>
              <a:rPr lang="en-US" dirty="0" smtClean="0"/>
              <a:t>for </a:t>
            </a:r>
            <a:r>
              <a:rPr lang="en-US" dirty="0"/>
              <a:t>further </a:t>
            </a:r>
            <a:r>
              <a:rPr lang="en-US" dirty="0" smtClean="0"/>
              <a:t>guidance/ endorsement. </a:t>
            </a:r>
          </a:p>
          <a:p>
            <a:pPr algn="just"/>
            <a:r>
              <a:rPr lang="en-US" dirty="0" smtClean="0"/>
              <a:t>Once this TOR adopted, the </a:t>
            </a:r>
            <a:r>
              <a:rPr lang="en-US" dirty="0"/>
              <a:t>Meeting agreed to select Viet Nam as the chairman and Brunei Darussalam as the vice-chairman of SSM for the year 2017 and 2018.</a:t>
            </a:r>
          </a:p>
          <a:p>
            <a:pPr lvl="0" algn="just"/>
            <a:endParaRPr lang="en-US" dirty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90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646</Words>
  <Application>Microsoft Office PowerPoint</Application>
  <PresentationFormat>On-screen Show (4:3)</PresentationFormat>
  <Paragraphs>77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SSM-7 OUTCOMES</vt:lpstr>
      <vt:lpstr>Content</vt:lpstr>
      <vt:lpstr>Content</vt:lpstr>
      <vt:lpstr>Higher level Meetings</vt:lpstr>
      <vt:lpstr>PowerPoint Presentation</vt:lpstr>
      <vt:lpstr>Content</vt:lpstr>
      <vt:lpstr>PowerPoint Presentation</vt:lpstr>
      <vt:lpstr>Content</vt:lpstr>
      <vt:lpstr>PowerPoint Presentation</vt:lpstr>
      <vt:lpstr>Chairmanship of SSM</vt:lpstr>
      <vt:lpstr>Content</vt:lpstr>
      <vt:lpstr>Content</vt:lpstr>
      <vt:lpstr>Content</vt:lpstr>
      <vt:lpstr>PowerPoint Presentation</vt:lpstr>
      <vt:lpstr>Content</vt:lpstr>
      <vt:lpstr>PowerPoint Presentation</vt:lpstr>
      <vt:lpstr>Conclusion</vt:lpstr>
    </vt:vector>
  </TitlesOfParts>
  <Company>HEAVEN KILLERS RELEASE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VBM</dc:creator>
  <cp:lastModifiedBy>Minh Vu</cp:lastModifiedBy>
  <cp:revision>48</cp:revision>
  <dcterms:created xsi:type="dcterms:W3CDTF">2016-07-15T17:52:54Z</dcterms:created>
  <dcterms:modified xsi:type="dcterms:W3CDTF">2017-08-22T23:32:08Z</dcterms:modified>
</cp:coreProperties>
</file>